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3" r:id="rId5"/>
    <p:sldId id="265" r:id="rId6"/>
    <p:sldId id="267" r:id="rId7"/>
    <p:sldId id="268" r:id="rId8"/>
    <p:sldId id="270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3" r:id="rId20"/>
    <p:sldId id="284" r:id="rId21"/>
    <p:sldId id="285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E79"/>
    <a:srgbClr val="DAE3F3"/>
    <a:srgbClr val="266196"/>
    <a:srgbClr val="5D9BD5"/>
    <a:srgbClr val="D2DEEF"/>
    <a:srgbClr val="A5A5A5"/>
    <a:srgbClr val="A575B6"/>
    <a:srgbClr val="ED7D31"/>
    <a:srgbClr val="FFC000"/>
    <a:srgbClr val="EAEFF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905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276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FC4B21-677C-4C4B-93C2-6CBC75C72659}" type="doc">
      <dgm:prSet loTypeId="urn:microsoft.com/office/officeart/2005/8/layout/hierarchy3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85E42737-3245-474F-945D-A1023B8F635C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5D9BD5"/>
          </a:solidFill>
        </a:ln>
      </dgm:spPr>
      <dgm:t>
        <a:bodyPr/>
        <a:lstStyle/>
        <a:p>
          <a:pPr algn="ctr"/>
          <a:endParaRPr lang="ru-RU" sz="1500" dirty="0" smtClean="0">
            <a:solidFill>
              <a:schemeClr val="accent1">
                <a:lumMod val="50000"/>
              </a:schemeClr>
            </a:solidFill>
            <a:latin typeface="Myriad Pro Light" panose="020B0403030403020204" pitchFamily="34" charset="0"/>
          </a:endParaRPr>
        </a:p>
        <a:p>
          <a:pPr algn="ctr"/>
          <a:r>
            <a:rPr lang="ru-RU" sz="15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rPr>
            <a:t>Основными проблемами п. Бор в сфере водоснабжения можно назвать:</a:t>
          </a:r>
          <a:r>
            <a:rPr lang="ru-RU" sz="1800" b="0" dirty="0" smtClean="0">
              <a:solidFill>
                <a:schemeClr val="tx1"/>
              </a:solidFill>
              <a:latin typeface="Myriad Pro Light" panose="020B0403030403020204" pitchFamily="34" charset="0"/>
            </a:rPr>
            <a:t/>
          </a:r>
          <a:br>
            <a:rPr lang="ru-RU" sz="1800" b="0" dirty="0" smtClean="0">
              <a:solidFill>
                <a:schemeClr val="tx1"/>
              </a:solidFill>
              <a:latin typeface="Myriad Pro Light" panose="020B0403030403020204" pitchFamily="34" charset="0"/>
            </a:rPr>
          </a:br>
          <a:endParaRPr lang="ru-RU" sz="1800" b="0" dirty="0">
            <a:solidFill>
              <a:schemeClr val="tx1"/>
            </a:solidFill>
            <a:latin typeface="Myriad Pro Light" panose="020B0403030403020204" pitchFamily="34" charset="0"/>
          </a:endParaRPr>
        </a:p>
      </dgm:t>
    </dgm:pt>
    <dgm:pt modelId="{DF0C317D-9469-43F9-A591-653BDF2E12D5}" type="parTrans" cxnId="{A4AFBE06-09BB-43B3-A795-D14C357AB569}">
      <dgm:prSet/>
      <dgm:spPr>
        <a:ln>
          <a:solidFill>
            <a:srgbClr val="5D9BD5"/>
          </a:solidFill>
        </a:ln>
      </dgm:spPr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E4FD8132-B9C9-4B12-953E-DAB7886B78A3}" type="sibTrans" cxnId="{A4AFBE06-09BB-43B3-A795-D14C357AB569}">
      <dgm:prSet/>
      <dgm:spPr/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2F4A2CDD-7A9C-4855-8E15-E9209CA4D4E5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5D9BD5"/>
          </a:solidFill>
        </a:ln>
      </dgm:spPr>
      <dgm:t>
        <a:bodyPr/>
        <a:lstStyle/>
        <a:p>
          <a:pPr algn="l"/>
          <a:r>
            <a:rPr lang="ru-RU" sz="16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rPr>
            <a:t>Отсутствие </a:t>
          </a:r>
          <a:r>
            <a:rPr lang="ru-RU" sz="1600" dirty="0" smtClean="0">
              <a:solidFill>
                <a:srgbClr val="1F4E79"/>
              </a:solidFill>
              <a:latin typeface="Myriad Pro Light" panose="020B0403030403020204" pitchFamily="34" charset="0"/>
            </a:rPr>
            <a:t>централизованного водоснабжения в районах индивидуальной застройки</a:t>
          </a:r>
          <a:endParaRPr lang="ru-RU" sz="1600" b="0" dirty="0" smtClean="0">
            <a:solidFill>
              <a:srgbClr val="1F4E79"/>
            </a:solidFill>
            <a:latin typeface="Myriad Pro Light" panose="020B0403030403020204" pitchFamily="34" charset="0"/>
          </a:endParaRPr>
        </a:p>
      </dgm:t>
    </dgm:pt>
    <dgm:pt modelId="{E72E6A0D-5EB9-452C-805E-3A02E233134C}" type="parTrans" cxnId="{9F6CA87F-CFBD-4446-BE5C-D39FEC30C784}">
      <dgm:prSet/>
      <dgm:spPr>
        <a:ln>
          <a:solidFill>
            <a:srgbClr val="5D9BD5"/>
          </a:solidFill>
        </a:ln>
      </dgm:spPr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DB89F08E-A400-4F1E-B70F-F1AA6EF074DE}" type="sibTrans" cxnId="{9F6CA87F-CFBD-4446-BE5C-D39FEC30C784}">
      <dgm:prSet/>
      <dgm:spPr/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6E7FD600-832D-4823-B09A-78A50FE74E45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5D9BD5"/>
          </a:solidFill>
        </a:ln>
      </dgm:spPr>
      <dgm:t>
        <a:bodyPr/>
        <a:lstStyle/>
        <a:p>
          <a:pPr algn="l"/>
          <a:r>
            <a:rPr lang="ru-RU" sz="16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rPr>
            <a:t>Значительная изношенность сетей водоснабжения</a:t>
          </a:r>
          <a:endParaRPr lang="ru-RU" sz="1600" b="0" dirty="0">
            <a:solidFill>
              <a:schemeClr val="accent1">
                <a:lumMod val="50000"/>
              </a:schemeClr>
            </a:solidFill>
            <a:latin typeface="Myriad Pro Light" panose="020B0403030403020204" pitchFamily="34" charset="0"/>
          </a:endParaRPr>
        </a:p>
      </dgm:t>
    </dgm:pt>
    <dgm:pt modelId="{23428CDD-5B74-4CE9-BF3D-BBBAD941D4E0}" type="parTrans" cxnId="{3A72B36B-4CF8-4920-84B9-FC5237797FEB}">
      <dgm:prSet/>
      <dgm:spPr>
        <a:ln>
          <a:solidFill>
            <a:srgbClr val="5D9BD5"/>
          </a:solidFill>
        </a:ln>
      </dgm:spPr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BE7351AF-1BB2-40AC-B367-B74EF2BC6886}" type="sibTrans" cxnId="{3A72B36B-4CF8-4920-84B9-FC5237797FEB}">
      <dgm:prSet/>
      <dgm:spPr/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8F2540DE-87D1-4419-BEF5-D1A73C57A408}">
      <dgm:prSet phldrT="[Текст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rgbClr val="5D9BD5">
            <a:alpha val="80000"/>
          </a:srgbClr>
        </a:solidFill>
        <a:ln>
          <a:noFill/>
        </a:ln>
      </dgm:spPr>
      <dgm:t>
        <a:bodyPr/>
        <a:lstStyle/>
        <a:p>
          <a:r>
            <a:rPr lang="ru-RU" sz="1800" dirty="0" smtClean="0">
              <a:latin typeface="Myriad Pro Light" panose="020B0403030403020204" pitchFamily="34" charset="0"/>
            </a:rPr>
            <a:t>Существующие проблемы системы теплоснабжения</a:t>
          </a:r>
          <a:endParaRPr lang="ru-RU" sz="1800" dirty="0">
            <a:latin typeface="Myriad Pro Light" panose="020B0403030403020204" pitchFamily="34" charset="0"/>
          </a:endParaRPr>
        </a:p>
      </dgm:t>
    </dgm:pt>
    <dgm:pt modelId="{B65F7D73-C484-4CF8-885C-660F27888A7C}" type="sibTrans" cxnId="{0B148798-4C80-409C-A5FC-DECAF4610A9D}">
      <dgm:prSet/>
      <dgm:spPr/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668E90DC-EABC-43F7-93B2-C473A63C9B0A}" type="parTrans" cxnId="{0B148798-4C80-409C-A5FC-DECAF4610A9D}">
      <dgm:prSet/>
      <dgm:spPr/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28BEF332-893D-465A-9A51-1152BD9E0BB6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5D9BD5"/>
          </a:solidFill>
        </a:ln>
      </dgm:spPr>
      <dgm:t>
        <a:bodyPr/>
        <a:lstStyle/>
        <a:p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rPr>
            <a:t>Несоответствие нормам СанПиН 2.1.4.1074-01  «Питьевая  вода.  Гигиенические требования  к  качеству  воды централизованных систем питьевого водоснабжения. Контроль качества» качества воды из скважины №2</a:t>
          </a:r>
          <a:endParaRPr lang="ru-RU" b="0" dirty="0">
            <a:solidFill>
              <a:schemeClr val="accent1">
                <a:lumMod val="50000"/>
              </a:schemeClr>
            </a:solidFill>
            <a:latin typeface="Myriad Pro Light" panose="020B0403030403020204" pitchFamily="34" charset="0"/>
          </a:endParaRPr>
        </a:p>
      </dgm:t>
    </dgm:pt>
    <dgm:pt modelId="{A7745B1C-497E-4E3C-B9FF-28C5C758099D}" type="parTrans" cxnId="{86ABCA91-87AE-48E5-B1C8-78B549DB00CF}">
      <dgm:prSet/>
      <dgm:spPr>
        <a:ln>
          <a:solidFill>
            <a:srgbClr val="5D9BD5"/>
          </a:solidFill>
        </a:ln>
      </dgm:spPr>
      <dgm:t>
        <a:bodyPr/>
        <a:lstStyle/>
        <a:p>
          <a:endParaRPr lang="ru-RU"/>
        </a:p>
      </dgm:t>
    </dgm:pt>
    <dgm:pt modelId="{CCCCA889-F5CF-4D31-8EF6-79EBA6FA1F7E}" type="sibTrans" cxnId="{86ABCA91-87AE-48E5-B1C8-78B549DB00CF}">
      <dgm:prSet/>
      <dgm:spPr/>
      <dgm:t>
        <a:bodyPr/>
        <a:lstStyle/>
        <a:p>
          <a:endParaRPr lang="ru-RU"/>
        </a:p>
      </dgm:t>
    </dgm:pt>
    <dgm:pt modelId="{52E3822A-1023-4F72-BEEA-13A18A581EE2}">
      <dgm:prSet phldrT="[Текст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5D9BD5"/>
          </a:solidFill>
        </a:ln>
      </dgm:spPr>
      <dgm:t>
        <a:bodyPr/>
        <a:lstStyle/>
        <a:p>
          <a:r>
            <a:rPr lang="ru-RU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rPr>
            <a:t>Недостаточная оснащенность потребителей приборами учета воды, только 1,1% многоквартирных домов и индивидуальных построек оснащены счетчиками холодной воды</a:t>
          </a:r>
          <a:endParaRPr lang="ru-RU" b="0" dirty="0">
            <a:solidFill>
              <a:schemeClr val="accent1">
                <a:lumMod val="50000"/>
              </a:schemeClr>
            </a:solidFill>
            <a:latin typeface="Myriad Pro Light" panose="020B0403030403020204" pitchFamily="34" charset="0"/>
          </a:endParaRPr>
        </a:p>
      </dgm:t>
    </dgm:pt>
    <dgm:pt modelId="{5DB46257-C6B9-4F74-A1F0-15EE74836E11}" type="parTrans" cxnId="{E8BD0A82-1CBF-4D2E-A53E-5770F6FE9A6C}">
      <dgm:prSet/>
      <dgm:spPr>
        <a:ln>
          <a:solidFill>
            <a:srgbClr val="5D9BD5"/>
          </a:solidFill>
        </a:ln>
      </dgm:spPr>
      <dgm:t>
        <a:bodyPr/>
        <a:lstStyle/>
        <a:p>
          <a:endParaRPr lang="ru-RU"/>
        </a:p>
      </dgm:t>
    </dgm:pt>
    <dgm:pt modelId="{4EC5EC46-41BB-41F0-AB3B-97644CB89C3E}" type="sibTrans" cxnId="{E8BD0A82-1CBF-4D2E-A53E-5770F6FE9A6C}">
      <dgm:prSet/>
      <dgm:spPr/>
      <dgm:t>
        <a:bodyPr/>
        <a:lstStyle/>
        <a:p>
          <a:endParaRPr lang="ru-RU"/>
        </a:p>
      </dgm:t>
    </dgm:pt>
    <dgm:pt modelId="{235E7EBF-23E5-4BA6-A381-CCAE47CE33A6}" type="pres">
      <dgm:prSet presAssocID="{7CFC4B21-677C-4C4B-93C2-6CBC75C7265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99656AC-1A89-4B09-A7D8-56202CF514BF}" type="pres">
      <dgm:prSet presAssocID="{8F2540DE-87D1-4419-BEF5-D1A73C57A408}" presName="root" presStyleCnt="0"/>
      <dgm:spPr/>
    </dgm:pt>
    <dgm:pt modelId="{445BD779-8AA8-4FF7-862B-C0FF78DAFAA0}" type="pres">
      <dgm:prSet presAssocID="{8F2540DE-87D1-4419-BEF5-D1A73C57A408}" presName="rootComposite" presStyleCnt="0"/>
      <dgm:spPr/>
    </dgm:pt>
    <dgm:pt modelId="{EFDE257B-33C7-46D5-9B6F-74C089C4AE31}" type="pres">
      <dgm:prSet presAssocID="{8F2540DE-87D1-4419-BEF5-D1A73C57A408}" presName="rootText" presStyleLbl="node1" presStyleIdx="0" presStyleCnt="1" custAng="0" custScaleX="247942" custScaleY="61861" custLinFactNeighborX="8595" custLinFactNeighborY="5207"/>
      <dgm:spPr/>
      <dgm:t>
        <a:bodyPr/>
        <a:lstStyle/>
        <a:p>
          <a:endParaRPr lang="ru-RU"/>
        </a:p>
      </dgm:t>
    </dgm:pt>
    <dgm:pt modelId="{DBC4D41A-9E47-47B8-9E3F-555751CA4D79}" type="pres">
      <dgm:prSet presAssocID="{8F2540DE-87D1-4419-BEF5-D1A73C57A408}" presName="rootConnector" presStyleLbl="node1" presStyleIdx="0" presStyleCnt="1"/>
      <dgm:spPr/>
      <dgm:t>
        <a:bodyPr/>
        <a:lstStyle/>
        <a:p>
          <a:endParaRPr lang="ru-RU"/>
        </a:p>
      </dgm:t>
    </dgm:pt>
    <dgm:pt modelId="{B92B049C-E955-4DD5-A3EA-CAA05AD6594D}" type="pres">
      <dgm:prSet presAssocID="{8F2540DE-87D1-4419-BEF5-D1A73C57A408}" presName="childShape" presStyleCnt="0"/>
      <dgm:spPr/>
    </dgm:pt>
    <dgm:pt modelId="{FEF6B278-8C5C-48B2-81A1-38A763FD847C}" type="pres">
      <dgm:prSet presAssocID="{DF0C317D-9469-43F9-A591-653BDF2E12D5}" presName="Name13" presStyleLbl="parChTrans1D2" presStyleIdx="0" presStyleCnt="5"/>
      <dgm:spPr/>
      <dgm:t>
        <a:bodyPr/>
        <a:lstStyle/>
        <a:p>
          <a:endParaRPr lang="ru-RU"/>
        </a:p>
      </dgm:t>
    </dgm:pt>
    <dgm:pt modelId="{C6F96C17-2F88-4C20-BE7E-626CCC7A99E7}" type="pres">
      <dgm:prSet presAssocID="{85E42737-3245-474F-945D-A1023B8F635C}" presName="childText" presStyleLbl="bgAcc1" presStyleIdx="0" presStyleCnt="5" custScaleX="288730" custScaleY="79089" custLinFactNeighborX="-9977" custLinFactNeighborY="-86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41E3B-6721-4169-B206-04947B262C13}" type="pres">
      <dgm:prSet presAssocID="{E72E6A0D-5EB9-452C-805E-3A02E233134C}" presName="Name13" presStyleLbl="parChTrans1D2" presStyleIdx="1" presStyleCnt="5"/>
      <dgm:spPr/>
      <dgm:t>
        <a:bodyPr/>
        <a:lstStyle/>
        <a:p>
          <a:endParaRPr lang="ru-RU"/>
        </a:p>
      </dgm:t>
    </dgm:pt>
    <dgm:pt modelId="{175F5FA0-7B0B-4433-B7EA-FBB562231B5D}" type="pres">
      <dgm:prSet presAssocID="{2F4A2CDD-7A9C-4855-8E15-E9209CA4D4E5}" presName="childText" presStyleLbl="bgAcc1" presStyleIdx="1" presStyleCnt="5" custScaleX="288730" custScaleY="92982" custLinFactNeighborX="-8828" custLinFactNeighborY="-17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08C57-F4A4-4FF7-A9E6-6E20B8BF4B0C}" type="pres">
      <dgm:prSet presAssocID="{23428CDD-5B74-4CE9-BF3D-BBBAD941D4E0}" presName="Name13" presStyleLbl="parChTrans1D2" presStyleIdx="2" presStyleCnt="5"/>
      <dgm:spPr/>
      <dgm:t>
        <a:bodyPr/>
        <a:lstStyle/>
        <a:p>
          <a:endParaRPr lang="ru-RU"/>
        </a:p>
      </dgm:t>
    </dgm:pt>
    <dgm:pt modelId="{161AE60F-54B0-4354-BD51-591EEA14824D}" type="pres">
      <dgm:prSet presAssocID="{6E7FD600-832D-4823-B09A-78A50FE74E45}" presName="childText" presStyleLbl="bgAcc1" presStyleIdx="2" presStyleCnt="5" custScaleX="288730" custScaleY="73967" custLinFactNeighborX="-9977" custLinFactNeighborY="-21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D9828B-4770-43A7-B7AE-BBE9F6F05F35}" type="pres">
      <dgm:prSet presAssocID="{A7745B1C-497E-4E3C-B9FF-28C5C758099D}" presName="Name13" presStyleLbl="parChTrans1D2" presStyleIdx="3" presStyleCnt="5"/>
      <dgm:spPr/>
      <dgm:t>
        <a:bodyPr/>
        <a:lstStyle/>
        <a:p>
          <a:endParaRPr lang="ru-RU"/>
        </a:p>
      </dgm:t>
    </dgm:pt>
    <dgm:pt modelId="{6BB81538-61DD-487D-9258-5E0C829430FD}" type="pres">
      <dgm:prSet presAssocID="{28BEF332-893D-465A-9A51-1152BD9E0BB6}" presName="childText" presStyleLbl="bgAcc1" presStyleIdx="3" presStyleCnt="5" custScaleX="288730" custScaleY="145798" custLinFactNeighborX="-9977" custLinFactNeighborY="-21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C67BD-2EC9-4BE1-A65B-321093771354}" type="pres">
      <dgm:prSet presAssocID="{5DB46257-C6B9-4F74-A1F0-15EE74836E11}" presName="Name13" presStyleLbl="parChTrans1D2" presStyleIdx="4" presStyleCnt="5"/>
      <dgm:spPr/>
      <dgm:t>
        <a:bodyPr/>
        <a:lstStyle/>
        <a:p>
          <a:endParaRPr lang="ru-RU"/>
        </a:p>
      </dgm:t>
    </dgm:pt>
    <dgm:pt modelId="{33AE5540-0038-4C49-9BF3-31646B6A243A}" type="pres">
      <dgm:prSet presAssocID="{52E3822A-1023-4F72-BEEA-13A18A581EE2}" presName="childText" presStyleLbl="bgAcc1" presStyleIdx="4" presStyleCnt="5" custScaleX="288730" custScaleY="145798" custLinFactNeighborX="-9977" custLinFactNeighborY="-21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653C60-2C45-434E-819B-A9AF7B49C221}" type="presOf" srcId="{8F2540DE-87D1-4419-BEF5-D1A73C57A408}" destId="{EFDE257B-33C7-46D5-9B6F-74C089C4AE31}" srcOrd="0" destOrd="0" presId="urn:microsoft.com/office/officeart/2005/8/layout/hierarchy3"/>
    <dgm:cxn modelId="{E8BD0A82-1CBF-4D2E-A53E-5770F6FE9A6C}" srcId="{8F2540DE-87D1-4419-BEF5-D1A73C57A408}" destId="{52E3822A-1023-4F72-BEEA-13A18A581EE2}" srcOrd="4" destOrd="0" parTransId="{5DB46257-C6B9-4F74-A1F0-15EE74836E11}" sibTransId="{4EC5EC46-41BB-41F0-AB3B-97644CB89C3E}"/>
    <dgm:cxn modelId="{A9480F25-B8DD-4B0C-8D6E-FB0D1E939915}" type="presOf" srcId="{A7745B1C-497E-4E3C-B9FF-28C5C758099D}" destId="{37D9828B-4770-43A7-B7AE-BBE9F6F05F35}" srcOrd="0" destOrd="0" presId="urn:microsoft.com/office/officeart/2005/8/layout/hierarchy3"/>
    <dgm:cxn modelId="{86ABCA91-87AE-48E5-B1C8-78B549DB00CF}" srcId="{8F2540DE-87D1-4419-BEF5-D1A73C57A408}" destId="{28BEF332-893D-465A-9A51-1152BD9E0BB6}" srcOrd="3" destOrd="0" parTransId="{A7745B1C-497E-4E3C-B9FF-28C5C758099D}" sibTransId="{CCCCA889-F5CF-4D31-8EF6-79EBA6FA1F7E}"/>
    <dgm:cxn modelId="{E7C2369C-D32D-436F-B419-3F98F114330B}" type="presOf" srcId="{85E42737-3245-474F-945D-A1023B8F635C}" destId="{C6F96C17-2F88-4C20-BE7E-626CCC7A99E7}" srcOrd="0" destOrd="0" presId="urn:microsoft.com/office/officeart/2005/8/layout/hierarchy3"/>
    <dgm:cxn modelId="{A4AFBE06-09BB-43B3-A795-D14C357AB569}" srcId="{8F2540DE-87D1-4419-BEF5-D1A73C57A408}" destId="{85E42737-3245-474F-945D-A1023B8F635C}" srcOrd="0" destOrd="0" parTransId="{DF0C317D-9469-43F9-A591-653BDF2E12D5}" sibTransId="{E4FD8132-B9C9-4B12-953E-DAB7886B78A3}"/>
    <dgm:cxn modelId="{7A7F329A-2D17-4C88-8300-8A69093EC685}" type="presOf" srcId="{7CFC4B21-677C-4C4B-93C2-6CBC75C72659}" destId="{235E7EBF-23E5-4BA6-A381-CCAE47CE33A6}" srcOrd="0" destOrd="0" presId="urn:microsoft.com/office/officeart/2005/8/layout/hierarchy3"/>
    <dgm:cxn modelId="{063A2020-3A63-4623-93B6-C88A14724D94}" type="presOf" srcId="{E72E6A0D-5EB9-452C-805E-3A02E233134C}" destId="{38441E3B-6721-4169-B206-04947B262C13}" srcOrd="0" destOrd="0" presId="urn:microsoft.com/office/officeart/2005/8/layout/hierarchy3"/>
    <dgm:cxn modelId="{5B787026-3798-494E-A859-CD3DA41E6500}" type="presOf" srcId="{6E7FD600-832D-4823-B09A-78A50FE74E45}" destId="{161AE60F-54B0-4354-BD51-591EEA14824D}" srcOrd="0" destOrd="0" presId="urn:microsoft.com/office/officeart/2005/8/layout/hierarchy3"/>
    <dgm:cxn modelId="{9F6CA87F-CFBD-4446-BE5C-D39FEC30C784}" srcId="{8F2540DE-87D1-4419-BEF5-D1A73C57A408}" destId="{2F4A2CDD-7A9C-4855-8E15-E9209CA4D4E5}" srcOrd="1" destOrd="0" parTransId="{E72E6A0D-5EB9-452C-805E-3A02E233134C}" sibTransId="{DB89F08E-A400-4F1E-B70F-F1AA6EF074DE}"/>
    <dgm:cxn modelId="{905BAC15-9FFA-4932-A906-3B4FA71800BB}" type="presOf" srcId="{28BEF332-893D-465A-9A51-1152BD9E0BB6}" destId="{6BB81538-61DD-487D-9258-5E0C829430FD}" srcOrd="0" destOrd="0" presId="urn:microsoft.com/office/officeart/2005/8/layout/hierarchy3"/>
    <dgm:cxn modelId="{84381632-1CEF-4EE5-8499-7BBDC49F14BE}" type="presOf" srcId="{5DB46257-C6B9-4F74-A1F0-15EE74836E11}" destId="{76EC67BD-2EC9-4BE1-A65B-321093771354}" srcOrd="0" destOrd="0" presId="urn:microsoft.com/office/officeart/2005/8/layout/hierarchy3"/>
    <dgm:cxn modelId="{3DD02CF0-4236-420A-BEC8-2DDF3B769D8F}" type="presOf" srcId="{8F2540DE-87D1-4419-BEF5-D1A73C57A408}" destId="{DBC4D41A-9E47-47B8-9E3F-555751CA4D79}" srcOrd="1" destOrd="0" presId="urn:microsoft.com/office/officeart/2005/8/layout/hierarchy3"/>
    <dgm:cxn modelId="{0B148798-4C80-409C-A5FC-DECAF4610A9D}" srcId="{7CFC4B21-677C-4C4B-93C2-6CBC75C72659}" destId="{8F2540DE-87D1-4419-BEF5-D1A73C57A408}" srcOrd="0" destOrd="0" parTransId="{668E90DC-EABC-43F7-93B2-C473A63C9B0A}" sibTransId="{B65F7D73-C484-4CF8-885C-660F27888A7C}"/>
    <dgm:cxn modelId="{0E002E2A-1AB9-489E-939F-9A5864FCE4CC}" type="presOf" srcId="{2F4A2CDD-7A9C-4855-8E15-E9209CA4D4E5}" destId="{175F5FA0-7B0B-4433-B7EA-FBB562231B5D}" srcOrd="0" destOrd="0" presId="urn:microsoft.com/office/officeart/2005/8/layout/hierarchy3"/>
    <dgm:cxn modelId="{E871B6D5-0C15-4CD7-AA71-B7D1BEF2B0ED}" type="presOf" srcId="{52E3822A-1023-4F72-BEEA-13A18A581EE2}" destId="{33AE5540-0038-4C49-9BF3-31646B6A243A}" srcOrd="0" destOrd="0" presId="urn:microsoft.com/office/officeart/2005/8/layout/hierarchy3"/>
    <dgm:cxn modelId="{C65AC104-7C4F-461C-A9BB-0F22F1F7A80C}" type="presOf" srcId="{DF0C317D-9469-43F9-A591-653BDF2E12D5}" destId="{FEF6B278-8C5C-48B2-81A1-38A763FD847C}" srcOrd="0" destOrd="0" presId="urn:microsoft.com/office/officeart/2005/8/layout/hierarchy3"/>
    <dgm:cxn modelId="{3A72B36B-4CF8-4920-84B9-FC5237797FEB}" srcId="{8F2540DE-87D1-4419-BEF5-D1A73C57A408}" destId="{6E7FD600-832D-4823-B09A-78A50FE74E45}" srcOrd="2" destOrd="0" parTransId="{23428CDD-5B74-4CE9-BF3D-BBBAD941D4E0}" sibTransId="{BE7351AF-1BB2-40AC-B367-B74EF2BC6886}"/>
    <dgm:cxn modelId="{E209A9BD-38E3-4C52-921F-2CAB47875A24}" type="presOf" srcId="{23428CDD-5B74-4CE9-BF3D-BBBAD941D4E0}" destId="{D5208C57-F4A4-4FF7-A9E6-6E20B8BF4B0C}" srcOrd="0" destOrd="0" presId="urn:microsoft.com/office/officeart/2005/8/layout/hierarchy3"/>
    <dgm:cxn modelId="{5966F25E-0FE5-4BBC-A170-F090A6C6A635}" type="presParOf" srcId="{235E7EBF-23E5-4BA6-A381-CCAE47CE33A6}" destId="{199656AC-1A89-4B09-A7D8-56202CF514BF}" srcOrd="0" destOrd="0" presId="urn:microsoft.com/office/officeart/2005/8/layout/hierarchy3"/>
    <dgm:cxn modelId="{56C7C3F5-36BD-4D2E-8C5F-66C1D1A8F6F6}" type="presParOf" srcId="{199656AC-1A89-4B09-A7D8-56202CF514BF}" destId="{445BD779-8AA8-4FF7-862B-C0FF78DAFAA0}" srcOrd="0" destOrd="0" presId="urn:microsoft.com/office/officeart/2005/8/layout/hierarchy3"/>
    <dgm:cxn modelId="{DE9DD5A0-C07D-4D7D-9B14-1C90E76DA920}" type="presParOf" srcId="{445BD779-8AA8-4FF7-862B-C0FF78DAFAA0}" destId="{EFDE257B-33C7-46D5-9B6F-74C089C4AE31}" srcOrd="0" destOrd="0" presId="urn:microsoft.com/office/officeart/2005/8/layout/hierarchy3"/>
    <dgm:cxn modelId="{FD20BDAC-1D10-4519-A2B7-B44616518911}" type="presParOf" srcId="{445BD779-8AA8-4FF7-862B-C0FF78DAFAA0}" destId="{DBC4D41A-9E47-47B8-9E3F-555751CA4D79}" srcOrd="1" destOrd="0" presId="urn:microsoft.com/office/officeart/2005/8/layout/hierarchy3"/>
    <dgm:cxn modelId="{B250E025-0990-49F3-84DF-FE1F8D20BA8A}" type="presParOf" srcId="{199656AC-1A89-4B09-A7D8-56202CF514BF}" destId="{B92B049C-E955-4DD5-A3EA-CAA05AD6594D}" srcOrd="1" destOrd="0" presId="urn:microsoft.com/office/officeart/2005/8/layout/hierarchy3"/>
    <dgm:cxn modelId="{26C6E4D1-DB54-40B3-9FF1-5F7637BF8029}" type="presParOf" srcId="{B92B049C-E955-4DD5-A3EA-CAA05AD6594D}" destId="{FEF6B278-8C5C-48B2-81A1-38A763FD847C}" srcOrd="0" destOrd="0" presId="urn:microsoft.com/office/officeart/2005/8/layout/hierarchy3"/>
    <dgm:cxn modelId="{5B287F23-6E90-4568-B516-7B67011AE805}" type="presParOf" srcId="{B92B049C-E955-4DD5-A3EA-CAA05AD6594D}" destId="{C6F96C17-2F88-4C20-BE7E-626CCC7A99E7}" srcOrd="1" destOrd="0" presId="urn:microsoft.com/office/officeart/2005/8/layout/hierarchy3"/>
    <dgm:cxn modelId="{5DC5E3E5-8394-4E7C-BDF8-C29BF93161D0}" type="presParOf" srcId="{B92B049C-E955-4DD5-A3EA-CAA05AD6594D}" destId="{38441E3B-6721-4169-B206-04947B262C13}" srcOrd="2" destOrd="0" presId="urn:microsoft.com/office/officeart/2005/8/layout/hierarchy3"/>
    <dgm:cxn modelId="{D885FCC2-B9F3-44D5-9C96-CC836113BDDB}" type="presParOf" srcId="{B92B049C-E955-4DD5-A3EA-CAA05AD6594D}" destId="{175F5FA0-7B0B-4433-B7EA-FBB562231B5D}" srcOrd="3" destOrd="0" presId="urn:microsoft.com/office/officeart/2005/8/layout/hierarchy3"/>
    <dgm:cxn modelId="{50A3E516-939D-4264-A810-2925011A77C8}" type="presParOf" srcId="{B92B049C-E955-4DD5-A3EA-CAA05AD6594D}" destId="{D5208C57-F4A4-4FF7-A9E6-6E20B8BF4B0C}" srcOrd="4" destOrd="0" presId="urn:microsoft.com/office/officeart/2005/8/layout/hierarchy3"/>
    <dgm:cxn modelId="{26FD1C63-5360-4F9B-BE35-9BA0DC3262E3}" type="presParOf" srcId="{B92B049C-E955-4DD5-A3EA-CAA05AD6594D}" destId="{161AE60F-54B0-4354-BD51-591EEA14824D}" srcOrd="5" destOrd="0" presId="urn:microsoft.com/office/officeart/2005/8/layout/hierarchy3"/>
    <dgm:cxn modelId="{162E65C3-5516-4A37-8A74-24BC25EEB58E}" type="presParOf" srcId="{B92B049C-E955-4DD5-A3EA-CAA05AD6594D}" destId="{37D9828B-4770-43A7-B7AE-BBE9F6F05F35}" srcOrd="6" destOrd="0" presId="urn:microsoft.com/office/officeart/2005/8/layout/hierarchy3"/>
    <dgm:cxn modelId="{1F7510BE-B4A4-46A0-8585-09B7BCB37600}" type="presParOf" srcId="{B92B049C-E955-4DD5-A3EA-CAA05AD6594D}" destId="{6BB81538-61DD-487D-9258-5E0C829430FD}" srcOrd="7" destOrd="0" presId="urn:microsoft.com/office/officeart/2005/8/layout/hierarchy3"/>
    <dgm:cxn modelId="{6512F7A2-1B75-4159-8B7A-1EB393D5B665}" type="presParOf" srcId="{B92B049C-E955-4DD5-A3EA-CAA05AD6594D}" destId="{76EC67BD-2EC9-4BE1-A65B-321093771354}" srcOrd="8" destOrd="0" presId="urn:microsoft.com/office/officeart/2005/8/layout/hierarchy3"/>
    <dgm:cxn modelId="{47CD11D4-7FF7-4941-AA45-4434F429BECD}" type="presParOf" srcId="{B92B049C-E955-4DD5-A3EA-CAA05AD6594D}" destId="{33AE5540-0038-4C49-9BF3-31646B6A243A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FC4B21-677C-4C4B-93C2-6CBC75C72659}" type="doc">
      <dgm:prSet loTypeId="urn:microsoft.com/office/officeart/2005/8/layout/hierarchy3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85E42737-3245-474F-945D-A1023B8F635C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5D9BD5"/>
          </a:solidFill>
        </a:ln>
      </dgm:spPr>
      <dgm:t>
        <a:bodyPr/>
        <a:lstStyle/>
        <a:p>
          <a:pPr algn="ctr"/>
          <a:endParaRPr lang="ru-RU" sz="1500" dirty="0" smtClean="0">
            <a:solidFill>
              <a:srgbClr val="1F4E79"/>
            </a:solidFill>
            <a:latin typeface="Myriad Pro Light" panose="020B0403030403020204" pitchFamily="34" charset="0"/>
          </a:endParaRPr>
        </a:p>
        <a:p>
          <a:pPr algn="l"/>
          <a:r>
            <a:rPr lang="ru-RU" sz="1600" dirty="0" smtClean="0">
              <a:solidFill>
                <a:srgbClr val="1F4E79"/>
              </a:solidFill>
              <a:latin typeface="Myriad Pro Light" panose="020B0403030403020204" pitchFamily="34" charset="0"/>
            </a:rPr>
            <a:t>Отсутствие централизованной системы водоотведения с очистными сооружениями</a:t>
          </a:r>
          <a:r>
            <a:rPr lang="ru-RU" sz="1800" b="0" dirty="0" smtClean="0">
              <a:solidFill>
                <a:schemeClr val="tx1"/>
              </a:solidFill>
              <a:latin typeface="Myriad Pro Light" panose="020B0403030403020204" pitchFamily="34" charset="0"/>
            </a:rPr>
            <a:t/>
          </a:r>
          <a:br>
            <a:rPr lang="ru-RU" sz="1800" b="0" dirty="0" smtClean="0">
              <a:solidFill>
                <a:schemeClr val="tx1"/>
              </a:solidFill>
              <a:latin typeface="Myriad Pro Light" panose="020B0403030403020204" pitchFamily="34" charset="0"/>
            </a:rPr>
          </a:br>
          <a:endParaRPr lang="ru-RU" sz="1800" b="0" dirty="0">
            <a:solidFill>
              <a:schemeClr val="tx1"/>
            </a:solidFill>
            <a:latin typeface="Myriad Pro Light" panose="020B0403030403020204" pitchFamily="34" charset="0"/>
          </a:endParaRPr>
        </a:p>
      </dgm:t>
    </dgm:pt>
    <dgm:pt modelId="{DF0C317D-9469-43F9-A591-653BDF2E12D5}" type="parTrans" cxnId="{A4AFBE06-09BB-43B3-A795-D14C357AB569}">
      <dgm:prSet/>
      <dgm:spPr>
        <a:ln>
          <a:solidFill>
            <a:srgbClr val="5D9BD5"/>
          </a:solidFill>
        </a:ln>
      </dgm:spPr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E4FD8132-B9C9-4B12-953E-DAB7886B78A3}" type="sibTrans" cxnId="{A4AFBE06-09BB-43B3-A795-D14C357AB569}">
      <dgm:prSet/>
      <dgm:spPr/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2F4A2CDD-7A9C-4855-8E15-E9209CA4D4E5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5D9BD5"/>
          </a:solidFill>
        </a:ln>
      </dgm:spPr>
      <dgm:t>
        <a:bodyPr/>
        <a:lstStyle/>
        <a:p>
          <a:pPr algn="l"/>
          <a:r>
            <a:rPr lang="ru-RU" sz="1600" dirty="0" smtClean="0">
              <a:solidFill>
                <a:srgbClr val="1F4E79"/>
              </a:solidFill>
              <a:latin typeface="Myriad Pro Light" panose="020B0403030403020204" pitchFamily="34" charset="0"/>
            </a:rPr>
            <a:t>Изношенность сетей канализации, что приводит к аварийности на сетях – образованию  утечек</a:t>
          </a:r>
          <a:endParaRPr lang="ru-RU" sz="1600" b="0" dirty="0" smtClean="0">
            <a:solidFill>
              <a:srgbClr val="1F4E79"/>
            </a:solidFill>
            <a:latin typeface="Myriad Pro Light" panose="020B0403030403020204" pitchFamily="34" charset="0"/>
          </a:endParaRPr>
        </a:p>
      </dgm:t>
    </dgm:pt>
    <dgm:pt modelId="{E72E6A0D-5EB9-452C-805E-3A02E233134C}" type="parTrans" cxnId="{9F6CA87F-CFBD-4446-BE5C-D39FEC30C784}">
      <dgm:prSet/>
      <dgm:spPr>
        <a:ln>
          <a:solidFill>
            <a:srgbClr val="5D9BD5"/>
          </a:solidFill>
        </a:ln>
      </dgm:spPr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DB89F08E-A400-4F1E-B70F-F1AA6EF074DE}" type="sibTrans" cxnId="{9F6CA87F-CFBD-4446-BE5C-D39FEC30C784}">
      <dgm:prSet/>
      <dgm:spPr/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6E7FD600-832D-4823-B09A-78A50FE74E45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>
          <a:solidFill>
            <a:srgbClr val="5D9BD5"/>
          </a:solidFill>
        </a:ln>
      </dgm:spPr>
      <dgm:t>
        <a:bodyPr/>
        <a:lstStyle/>
        <a:p>
          <a:pPr algn="l"/>
          <a:r>
            <a:rPr lang="ru-RU" sz="1600" dirty="0" smtClean="0">
              <a:solidFill>
                <a:srgbClr val="1F4E79"/>
              </a:solidFill>
              <a:latin typeface="Myriad Pro Light" panose="020B0403030403020204" pitchFamily="34" charset="0"/>
            </a:rPr>
            <a:t>Малая степень охвата территорий существующей сетью трубопроводов канализации</a:t>
          </a:r>
          <a:endParaRPr lang="ru-RU" sz="1600" b="0" dirty="0">
            <a:solidFill>
              <a:srgbClr val="1F4E79"/>
            </a:solidFill>
            <a:latin typeface="Myriad Pro Light" panose="020B0403030403020204" pitchFamily="34" charset="0"/>
          </a:endParaRPr>
        </a:p>
      </dgm:t>
    </dgm:pt>
    <dgm:pt modelId="{23428CDD-5B74-4CE9-BF3D-BBBAD941D4E0}" type="parTrans" cxnId="{3A72B36B-4CF8-4920-84B9-FC5237797FEB}">
      <dgm:prSet/>
      <dgm:spPr>
        <a:ln>
          <a:solidFill>
            <a:srgbClr val="5D9BD5"/>
          </a:solidFill>
        </a:ln>
      </dgm:spPr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BE7351AF-1BB2-40AC-B367-B74EF2BC6886}" type="sibTrans" cxnId="{3A72B36B-4CF8-4920-84B9-FC5237797FEB}">
      <dgm:prSet/>
      <dgm:spPr/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8F2540DE-87D1-4419-BEF5-D1A73C57A408}">
      <dgm:prSet phldrT="[Текст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rgbClr val="5D9BD5">
            <a:alpha val="80000"/>
          </a:srgbClr>
        </a:solidFill>
        <a:ln>
          <a:noFill/>
        </a:ln>
      </dgm:spPr>
      <dgm:t>
        <a:bodyPr/>
        <a:lstStyle/>
        <a:p>
          <a:r>
            <a:rPr lang="ru-RU" sz="1800" dirty="0" smtClean="0">
              <a:latin typeface="Myriad Pro Light" panose="020B0403030403020204" pitchFamily="34" charset="0"/>
            </a:rPr>
            <a:t>Система водоотведения имеет следующие основные технические проблемы эксплуатации сетей и сооружений водоотведения:</a:t>
          </a:r>
          <a:endParaRPr lang="ru-RU" sz="1800" dirty="0">
            <a:latin typeface="Myriad Pro Light" panose="020B0403030403020204" pitchFamily="34" charset="0"/>
          </a:endParaRPr>
        </a:p>
      </dgm:t>
    </dgm:pt>
    <dgm:pt modelId="{B65F7D73-C484-4CF8-885C-660F27888A7C}" type="sibTrans" cxnId="{0B148798-4C80-409C-A5FC-DECAF4610A9D}">
      <dgm:prSet/>
      <dgm:spPr/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668E90DC-EABC-43F7-93B2-C473A63C9B0A}" type="parTrans" cxnId="{0B148798-4C80-409C-A5FC-DECAF4610A9D}">
      <dgm:prSet/>
      <dgm:spPr/>
      <dgm:t>
        <a:bodyPr/>
        <a:lstStyle/>
        <a:p>
          <a:endParaRPr lang="ru-RU" sz="1800">
            <a:latin typeface="Myriad Pro Light" panose="020B0403030403020204" pitchFamily="34" charset="0"/>
          </a:endParaRPr>
        </a:p>
      </dgm:t>
    </dgm:pt>
    <dgm:pt modelId="{235E7EBF-23E5-4BA6-A381-CCAE47CE33A6}" type="pres">
      <dgm:prSet presAssocID="{7CFC4B21-677C-4C4B-93C2-6CBC75C7265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99656AC-1A89-4B09-A7D8-56202CF514BF}" type="pres">
      <dgm:prSet presAssocID="{8F2540DE-87D1-4419-BEF5-D1A73C57A408}" presName="root" presStyleCnt="0"/>
      <dgm:spPr/>
    </dgm:pt>
    <dgm:pt modelId="{445BD779-8AA8-4FF7-862B-C0FF78DAFAA0}" type="pres">
      <dgm:prSet presAssocID="{8F2540DE-87D1-4419-BEF5-D1A73C57A408}" presName="rootComposite" presStyleCnt="0"/>
      <dgm:spPr/>
    </dgm:pt>
    <dgm:pt modelId="{EFDE257B-33C7-46D5-9B6F-74C089C4AE31}" type="pres">
      <dgm:prSet presAssocID="{8F2540DE-87D1-4419-BEF5-D1A73C57A408}" presName="rootText" presStyleLbl="node1" presStyleIdx="0" presStyleCnt="1" custAng="0" custScaleX="247942" custScaleY="143103" custLinFactNeighborX="8595" custLinFactNeighborY="5207"/>
      <dgm:spPr/>
      <dgm:t>
        <a:bodyPr/>
        <a:lstStyle/>
        <a:p>
          <a:endParaRPr lang="ru-RU"/>
        </a:p>
      </dgm:t>
    </dgm:pt>
    <dgm:pt modelId="{DBC4D41A-9E47-47B8-9E3F-555751CA4D79}" type="pres">
      <dgm:prSet presAssocID="{8F2540DE-87D1-4419-BEF5-D1A73C57A408}" presName="rootConnector" presStyleLbl="node1" presStyleIdx="0" presStyleCnt="1"/>
      <dgm:spPr/>
      <dgm:t>
        <a:bodyPr/>
        <a:lstStyle/>
        <a:p>
          <a:endParaRPr lang="ru-RU"/>
        </a:p>
      </dgm:t>
    </dgm:pt>
    <dgm:pt modelId="{B92B049C-E955-4DD5-A3EA-CAA05AD6594D}" type="pres">
      <dgm:prSet presAssocID="{8F2540DE-87D1-4419-BEF5-D1A73C57A408}" presName="childShape" presStyleCnt="0"/>
      <dgm:spPr/>
    </dgm:pt>
    <dgm:pt modelId="{FEF6B278-8C5C-48B2-81A1-38A763FD847C}" type="pres">
      <dgm:prSet presAssocID="{DF0C317D-9469-43F9-A591-653BDF2E12D5}" presName="Name13" presStyleLbl="parChTrans1D2" presStyleIdx="0" presStyleCnt="3"/>
      <dgm:spPr/>
      <dgm:t>
        <a:bodyPr/>
        <a:lstStyle/>
        <a:p>
          <a:endParaRPr lang="ru-RU"/>
        </a:p>
      </dgm:t>
    </dgm:pt>
    <dgm:pt modelId="{C6F96C17-2F88-4C20-BE7E-626CCC7A99E7}" type="pres">
      <dgm:prSet presAssocID="{85E42737-3245-474F-945D-A1023B8F635C}" presName="childText" presStyleLbl="bgAcc1" presStyleIdx="0" presStyleCnt="3" custScaleX="288730" custScaleY="71649" custLinFactNeighborX="-9977" custLinFactNeighborY="-86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41E3B-6721-4169-B206-04947B262C13}" type="pres">
      <dgm:prSet presAssocID="{E72E6A0D-5EB9-452C-805E-3A02E233134C}" presName="Name13" presStyleLbl="parChTrans1D2" presStyleIdx="1" presStyleCnt="3"/>
      <dgm:spPr/>
      <dgm:t>
        <a:bodyPr/>
        <a:lstStyle/>
        <a:p>
          <a:endParaRPr lang="ru-RU"/>
        </a:p>
      </dgm:t>
    </dgm:pt>
    <dgm:pt modelId="{175F5FA0-7B0B-4433-B7EA-FBB562231B5D}" type="pres">
      <dgm:prSet presAssocID="{2F4A2CDD-7A9C-4855-8E15-E9209CA4D4E5}" presName="childText" presStyleLbl="bgAcc1" presStyleIdx="1" presStyleCnt="3" custScaleX="288730" custScaleY="92982" custLinFactNeighborX="-8828" custLinFactNeighborY="-17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08C57-F4A4-4FF7-A9E6-6E20B8BF4B0C}" type="pres">
      <dgm:prSet presAssocID="{23428CDD-5B74-4CE9-BF3D-BBBAD941D4E0}" presName="Name13" presStyleLbl="parChTrans1D2" presStyleIdx="2" presStyleCnt="3"/>
      <dgm:spPr/>
      <dgm:t>
        <a:bodyPr/>
        <a:lstStyle/>
        <a:p>
          <a:endParaRPr lang="ru-RU"/>
        </a:p>
      </dgm:t>
    </dgm:pt>
    <dgm:pt modelId="{161AE60F-54B0-4354-BD51-591EEA14824D}" type="pres">
      <dgm:prSet presAssocID="{6E7FD600-832D-4823-B09A-78A50FE74E45}" presName="childText" presStyleLbl="bgAcc1" presStyleIdx="2" presStyleCnt="3" custScaleX="288730" custScaleY="93747" custLinFactNeighborX="-9977" custLinFactNeighborY="-21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EBABFC-D50E-404F-930E-C09003A7BBC2}" type="presOf" srcId="{E72E6A0D-5EB9-452C-805E-3A02E233134C}" destId="{38441E3B-6721-4169-B206-04947B262C13}" srcOrd="0" destOrd="0" presId="urn:microsoft.com/office/officeart/2005/8/layout/hierarchy3"/>
    <dgm:cxn modelId="{D0B7A84C-A23C-4353-A2CE-A6B8CFF1D7C4}" type="presOf" srcId="{7CFC4B21-677C-4C4B-93C2-6CBC75C72659}" destId="{235E7EBF-23E5-4BA6-A381-CCAE47CE33A6}" srcOrd="0" destOrd="0" presId="urn:microsoft.com/office/officeart/2005/8/layout/hierarchy3"/>
    <dgm:cxn modelId="{A4AFBE06-09BB-43B3-A795-D14C357AB569}" srcId="{8F2540DE-87D1-4419-BEF5-D1A73C57A408}" destId="{85E42737-3245-474F-945D-A1023B8F635C}" srcOrd="0" destOrd="0" parTransId="{DF0C317D-9469-43F9-A591-653BDF2E12D5}" sibTransId="{E4FD8132-B9C9-4B12-953E-DAB7886B78A3}"/>
    <dgm:cxn modelId="{55F55D34-36A6-44F5-B532-793423F410BD}" type="presOf" srcId="{23428CDD-5B74-4CE9-BF3D-BBBAD941D4E0}" destId="{D5208C57-F4A4-4FF7-A9E6-6E20B8BF4B0C}" srcOrd="0" destOrd="0" presId="urn:microsoft.com/office/officeart/2005/8/layout/hierarchy3"/>
    <dgm:cxn modelId="{CCB62F34-6D12-47F3-A514-5749C3B3981F}" type="presOf" srcId="{2F4A2CDD-7A9C-4855-8E15-E9209CA4D4E5}" destId="{175F5FA0-7B0B-4433-B7EA-FBB562231B5D}" srcOrd="0" destOrd="0" presId="urn:microsoft.com/office/officeart/2005/8/layout/hierarchy3"/>
    <dgm:cxn modelId="{9F6CA87F-CFBD-4446-BE5C-D39FEC30C784}" srcId="{8F2540DE-87D1-4419-BEF5-D1A73C57A408}" destId="{2F4A2CDD-7A9C-4855-8E15-E9209CA4D4E5}" srcOrd="1" destOrd="0" parTransId="{E72E6A0D-5EB9-452C-805E-3A02E233134C}" sibTransId="{DB89F08E-A400-4F1E-B70F-F1AA6EF074DE}"/>
    <dgm:cxn modelId="{9DE8831B-D348-466F-A221-AC96118F7912}" type="presOf" srcId="{8F2540DE-87D1-4419-BEF5-D1A73C57A408}" destId="{DBC4D41A-9E47-47B8-9E3F-555751CA4D79}" srcOrd="1" destOrd="0" presId="urn:microsoft.com/office/officeart/2005/8/layout/hierarchy3"/>
    <dgm:cxn modelId="{D1410EE0-984E-446A-8D47-D5CC0505F41F}" type="presOf" srcId="{6E7FD600-832D-4823-B09A-78A50FE74E45}" destId="{161AE60F-54B0-4354-BD51-591EEA14824D}" srcOrd="0" destOrd="0" presId="urn:microsoft.com/office/officeart/2005/8/layout/hierarchy3"/>
    <dgm:cxn modelId="{078C28BF-8D30-48B8-A8C9-AA65D4E4FC9D}" type="presOf" srcId="{85E42737-3245-474F-945D-A1023B8F635C}" destId="{C6F96C17-2F88-4C20-BE7E-626CCC7A99E7}" srcOrd="0" destOrd="0" presId="urn:microsoft.com/office/officeart/2005/8/layout/hierarchy3"/>
    <dgm:cxn modelId="{3A72B36B-4CF8-4920-84B9-FC5237797FEB}" srcId="{8F2540DE-87D1-4419-BEF5-D1A73C57A408}" destId="{6E7FD600-832D-4823-B09A-78A50FE74E45}" srcOrd="2" destOrd="0" parTransId="{23428CDD-5B74-4CE9-BF3D-BBBAD941D4E0}" sibTransId="{BE7351AF-1BB2-40AC-B367-B74EF2BC6886}"/>
    <dgm:cxn modelId="{666FC264-11A6-402D-8C41-074E6DC836CF}" type="presOf" srcId="{DF0C317D-9469-43F9-A591-653BDF2E12D5}" destId="{FEF6B278-8C5C-48B2-81A1-38A763FD847C}" srcOrd="0" destOrd="0" presId="urn:microsoft.com/office/officeart/2005/8/layout/hierarchy3"/>
    <dgm:cxn modelId="{0B148798-4C80-409C-A5FC-DECAF4610A9D}" srcId="{7CFC4B21-677C-4C4B-93C2-6CBC75C72659}" destId="{8F2540DE-87D1-4419-BEF5-D1A73C57A408}" srcOrd="0" destOrd="0" parTransId="{668E90DC-EABC-43F7-93B2-C473A63C9B0A}" sibTransId="{B65F7D73-C484-4CF8-885C-660F27888A7C}"/>
    <dgm:cxn modelId="{6D99B6D8-A3B2-480C-B9EB-3851C03A6C27}" type="presOf" srcId="{8F2540DE-87D1-4419-BEF5-D1A73C57A408}" destId="{EFDE257B-33C7-46D5-9B6F-74C089C4AE31}" srcOrd="0" destOrd="0" presId="urn:microsoft.com/office/officeart/2005/8/layout/hierarchy3"/>
    <dgm:cxn modelId="{EB4C97CD-926B-46E9-BCE2-52D4A294F710}" type="presParOf" srcId="{235E7EBF-23E5-4BA6-A381-CCAE47CE33A6}" destId="{199656AC-1A89-4B09-A7D8-56202CF514BF}" srcOrd="0" destOrd="0" presId="urn:microsoft.com/office/officeart/2005/8/layout/hierarchy3"/>
    <dgm:cxn modelId="{C20856E8-09F6-4F93-9DEF-5E176804F05B}" type="presParOf" srcId="{199656AC-1A89-4B09-A7D8-56202CF514BF}" destId="{445BD779-8AA8-4FF7-862B-C0FF78DAFAA0}" srcOrd="0" destOrd="0" presId="urn:microsoft.com/office/officeart/2005/8/layout/hierarchy3"/>
    <dgm:cxn modelId="{44DE48A1-2C2B-4FDB-893D-5DD5220AE4BB}" type="presParOf" srcId="{445BD779-8AA8-4FF7-862B-C0FF78DAFAA0}" destId="{EFDE257B-33C7-46D5-9B6F-74C089C4AE31}" srcOrd="0" destOrd="0" presId="urn:microsoft.com/office/officeart/2005/8/layout/hierarchy3"/>
    <dgm:cxn modelId="{960A67EB-6242-44AE-BC96-4316498DCD55}" type="presParOf" srcId="{445BD779-8AA8-4FF7-862B-C0FF78DAFAA0}" destId="{DBC4D41A-9E47-47B8-9E3F-555751CA4D79}" srcOrd="1" destOrd="0" presId="urn:microsoft.com/office/officeart/2005/8/layout/hierarchy3"/>
    <dgm:cxn modelId="{1369A287-995D-4773-B7CD-C969D7A64FF5}" type="presParOf" srcId="{199656AC-1A89-4B09-A7D8-56202CF514BF}" destId="{B92B049C-E955-4DD5-A3EA-CAA05AD6594D}" srcOrd="1" destOrd="0" presId="urn:microsoft.com/office/officeart/2005/8/layout/hierarchy3"/>
    <dgm:cxn modelId="{E43EFAAA-23C6-4E65-9A00-D3B13175F7FB}" type="presParOf" srcId="{B92B049C-E955-4DD5-A3EA-CAA05AD6594D}" destId="{FEF6B278-8C5C-48B2-81A1-38A763FD847C}" srcOrd="0" destOrd="0" presId="urn:microsoft.com/office/officeart/2005/8/layout/hierarchy3"/>
    <dgm:cxn modelId="{44F0F2D1-0484-4C57-9DE1-151C21908A9F}" type="presParOf" srcId="{B92B049C-E955-4DD5-A3EA-CAA05AD6594D}" destId="{C6F96C17-2F88-4C20-BE7E-626CCC7A99E7}" srcOrd="1" destOrd="0" presId="urn:microsoft.com/office/officeart/2005/8/layout/hierarchy3"/>
    <dgm:cxn modelId="{53E8320C-C233-4FF9-81EC-4E5BB73496FC}" type="presParOf" srcId="{B92B049C-E955-4DD5-A3EA-CAA05AD6594D}" destId="{38441E3B-6721-4169-B206-04947B262C13}" srcOrd="2" destOrd="0" presId="urn:microsoft.com/office/officeart/2005/8/layout/hierarchy3"/>
    <dgm:cxn modelId="{ED9EA310-E4F0-48A3-B0AE-6161A22576E2}" type="presParOf" srcId="{B92B049C-E955-4DD5-A3EA-CAA05AD6594D}" destId="{175F5FA0-7B0B-4433-B7EA-FBB562231B5D}" srcOrd="3" destOrd="0" presId="urn:microsoft.com/office/officeart/2005/8/layout/hierarchy3"/>
    <dgm:cxn modelId="{01C6D9A6-636E-421F-A3B1-72634AFDF639}" type="presParOf" srcId="{B92B049C-E955-4DD5-A3EA-CAA05AD6594D}" destId="{D5208C57-F4A4-4FF7-A9E6-6E20B8BF4B0C}" srcOrd="4" destOrd="0" presId="urn:microsoft.com/office/officeart/2005/8/layout/hierarchy3"/>
    <dgm:cxn modelId="{7C3AB4EF-5B03-42F8-914B-61AED4A3EA05}" type="presParOf" srcId="{B92B049C-E955-4DD5-A3EA-CAA05AD6594D}" destId="{161AE60F-54B0-4354-BD51-591EEA14824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DE257B-33C7-46D5-9B6F-74C089C4AE31}">
      <dsp:nvSpPr>
        <dsp:cNvPr id="0" name=""/>
        <dsp:cNvSpPr/>
      </dsp:nvSpPr>
      <dsp:spPr>
        <a:xfrm>
          <a:off x="158556" y="205355"/>
          <a:ext cx="4479991" cy="558874"/>
        </a:xfrm>
        <a:prstGeom prst="roundRect">
          <a:avLst>
            <a:gd name="adj" fmla="val 10000"/>
          </a:avLst>
        </a:prstGeom>
        <a:solidFill>
          <a:srgbClr val="5D9BD5">
            <a:alpha val="80000"/>
          </a:srgbClr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Myriad Pro Light" panose="020B0403030403020204" pitchFamily="34" charset="0"/>
            </a:rPr>
            <a:t>Существующие проблемы системы теплоснабжения</a:t>
          </a:r>
          <a:endParaRPr lang="ru-RU" sz="1800" kern="1200" dirty="0">
            <a:latin typeface="Myriad Pro Light" panose="020B0403030403020204" pitchFamily="34" charset="0"/>
          </a:endParaRPr>
        </a:p>
      </dsp:txBody>
      <dsp:txXfrm>
        <a:off x="174925" y="221724"/>
        <a:ext cx="4447253" cy="526136"/>
      </dsp:txXfrm>
    </dsp:sp>
    <dsp:sp modelId="{FEF6B278-8C5C-48B2-81A1-38A763FD847C}">
      <dsp:nvSpPr>
        <dsp:cNvPr id="0" name=""/>
        <dsp:cNvSpPr/>
      </dsp:nvSpPr>
      <dsp:spPr>
        <a:xfrm>
          <a:off x="606555" y="764229"/>
          <a:ext cx="148481" cy="457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7730"/>
              </a:lnTo>
              <a:lnTo>
                <a:pt x="148481" y="457730"/>
              </a:lnTo>
            </a:path>
          </a:pathLst>
        </a:custGeom>
        <a:noFill/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96C17-2F88-4C20-BE7E-626CCC7A99E7}">
      <dsp:nvSpPr>
        <dsp:cNvPr id="0" name=""/>
        <dsp:cNvSpPr/>
      </dsp:nvSpPr>
      <dsp:spPr>
        <a:xfrm>
          <a:off x="755036" y="864700"/>
          <a:ext cx="4173582" cy="714517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 smtClean="0">
            <a:solidFill>
              <a:schemeClr val="accent1">
                <a:lumMod val="50000"/>
              </a:schemeClr>
            </a:solidFill>
            <a:latin typeface="Myriad Pro Light" panose="020B0403030403020204" pitchFamily="34" charset="0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rPr>
            <a:t>Основными проблемами п. Бор в сфере водоснабжения можно назвать:</a:t>
          </a:r>
          <a:r>
            <a:rPr lang="ru-RU" sz="1800" b="0" kern="1200" dirty="0" smtClean="0">
              <a:solidFill>
                <a:schemeClr val="tx1"/>
              </a:solidFill>
              <a:latin typeface="Myriad Pro Light" panose="020B0403030403020204" pitchFamily="34" charset="0"/>
            </a:rPr>
            <a:t/>
          </a:r>
          <a:br>
            <a:rPr lang="ru-RU" sz="1800" b="0" kern="1200" dirty="0" smtClean="0">
              <a:solidFill>
                <a:schemeClr val="tx1"/>
              </a:solidFill>
              <a:latin typeface="Myriad Pro Light" panose="020B0403030403020204" pitchFamily="34" charset="0"/>
            </a:rPr>
          </a:br>
          <a:endParaRPr lang="ru-RU" sz="1800" b="0" kern="1200" dirty="0">
            <a:solidFill>
              <a:schemeClr val="tx1"/>
            </a:solidFill>
            <a:latin typeface="Myriad Pro Light" panose="020B0403030403020204" pitchFamily="34" charset="0"/>
          </a:endParaRPr>
        </a:p>
      </dsp:txBody>
      <dsp:txXfrm>
        <a:off x="775963" y="885627"/>
        <a:ext cx="4131728" cy="672663"/>
      </dsp:txXfrm>
    </dsp:sp>
    <dsp:sp modelId="{38441E3B-6721-4169-B206-04947B262C13}">
      <dsp:nvSpPr>
        <dsp:cNvPr id="0" name=""/>
        <dsp:cNvSpPr/>
      </dsp:nvSpPr>
      <dsp:spPr>
        <a:xfrm>
          <a:off x="606555" y="764229"/>
          <a:ext cx="165090" cy="1383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3105"/>
              </a:lnTo>
              <a:lnTo>
                <a:pt x="165090" y="1383105"/>
              </a:lnTo>
            </a:path>
          </a:pathLst>
        </a:custGeom>
        <a:noFill/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F5FA0-7B0B-4433-B7EA-FBB562231B5D}">
      <dsp:nvSpPr>
        <dsp:cNvPr id="0" name=""/>
        <dsp:cNvSpPr/>
      </dsp:nvSpPr>
      <dsp:spPr>
        <a:xfrm>
          <a:off x="771645" y="1727318"/>
          <a:ext cx="4173582" cy="84003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rPr>
            <a:t>Отсутствие </a:t>
          </a:r>
          <a:r>
            <a:rPr lang="ru-RU" sz="1600" kern="1200" dirty="0" smtClean="0">
              <a:solidFill>
                <a:srgbClr val="1F4E79"/>
              </a:solidFill>
              <a:latin typeface="Myriad Pro Light" panose="020B0403030403020204" pitchFamily="34" charset="0"/>
            </a:rPr>
            <a:t>централизованного водоснабжения в районах индивидуальной застройки</a:t>
          </a:r>
          <a:endParaRPr lang="ru-RU" sz="1600" b="0" kern="1200" dirty="0" smtClean="0">
            <a:solidFill>
              <a:srgbClr val="1F4E79"/>
            </a:solidFill>
            <a:latin typeface="Myriad Pro Light" panose="020B0403030403020204" pitchFamily="34" charset="0"/>
          </a:endParaRPr>
        </a:p>
      </dsp:txBody>
      <dsp:txXfrm>
        <a:off x="796249" y="1751922"/>
        <a:ext cx="4124374" cy="790824"/>
      </dsp:txXfrm>
    </dsp:sp>
    <dsp:sp modelId="{D5208C57-F4A4-4FF7-A9E6-6E20B8BF4B0C}">
      <dsp:nvSpPr>
        <dsp:cNvPr id="0" name=""/>
        <dsp:cNvSpPr/>
      </dsp:nvSpPr>
      <dsp:spPr>
        <a:xfrm>
          <a:off x="606555" y="764229"/>
          <a:ext cx="148481" cy="2325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5094"/>
              </a:lnTo>
              <a:lnTo>
                <a:pt x="148481" y="2325094"/>
              </a:lnTo>
            </a:path>
          </a:pathLst>
        </a:custGeom>
        <a:noFill/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1AE60F-54B0-4354-BD51-591EEA14824D}">
      <dsp:nvSpPr>
        <dsp:cNvPr id="0" name=""/>
        <dsp:cNvSpPr/>
      </dsp:nvSpPr>
      <dsp:spPr>
        <a:xfrm>
          <a:off x="755036" y="2755202"/>
          <a:ext cx="4173582" cy="668244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rPr>
            <a:t>Значительная изношенность сетей водоснабжения</a:t>
          </a:r>
          <a:endParaRPr lang="ru-RU" sz="1600" b="0" kern="1200" dirty="0">
            <a:solidFill>
              <a:schemeClr val="accent1">
                <a:lumMod val="50000"/>
              </a:schemeClr>
            </a:solidFill>
            <a:latin typeface="Myriad Pro Light" panose="020B0403030403020204" pitchFamily="34" charset="0"/>
          </a:endParaRPr>
        </a:p>
      </dsp:txBody>
      <dsp:txXfrm>
        <a:off x="774608" y="2774774"/>
        <a:ext cx="4134438" cy="629100"/>
      </dsp:txXfrm>
    </dsp:sp>
    <dsp:sp modelId="{37D9828B-4770-43A7-B7AE-BBE9F6F05F35}">
      <dsp:nvSpPr>
        <dsp:cNvPr id="0" name=""/>
        <dsp:cNvSpPr/>
      </dsp:nvSpPr>
      <dsp:spPr>
        <a:xfrm>
          <a:off x="606555" y="764229"/>
          <a:ext cx="148481" cy="35436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3670"/>
              </a:lnTo>
              <a:lnTo>
                <a:pt x="148481" y="3543670"/>
              </a:lnTo>
            </a:path>
          </a:pathLst>
        </a:custGeom>
        <a:noFill/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81538-61DD-487D-9258-5E0C829430FD}">
      <dsp:nvSpPr>
        <dsp:cNvPr id="0" name=""/>
        <dsp:cNvSpPr/>
      </dsp:nvSpPr>
      <dsp:spPr>
        <a:xfrm>
          <a:off x="755036" y="3649305"/>
          <a:ext cx="4173582" cy="1317190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rPr>
            <a:t>Несоответствие нормам СанПиН 2.1.4.1074-01  «Питьевая  вода.  Гигиенические требования  к  качеству  воды централизованных систем питьевого водоснабжения. Контроль качества» качества воды из скважины №2</a:t>
          </a:r>
          <a:endParaRPr lang="ru-RU" sz="1600" b="0" kern="1200" dirty="0">
            <a:solidFill>
              <a:schemeClr val="accent1">
                <a:lumMod val="50000"/>
              </a:schemeClr>
            </a:solidFill>
            <a:latin typeface="Myriad Pro Light" panose="020B0403030403020204" pitchFamily="34" charset="0"/>
          </a:endParaRPr>
        </a:p>
      </dsp:txBody>
      <dsp:txXfrm>
        <a:off x="793615" y="3687884"/>
        <a:ext cx="4096424" cy="1240032"/>
      </dsp:txXfrm>
    </dsp:sp>
    <dsp:sp modelId="{76EC67BD-2EC9-4BE1-A65B-321093771354}">
      <dsp:nvSpPr>
        <dsp:cNvPr id="0" name=""/>
        <dsp:cNvSpPr/>
      </dsp:nvSpPr>
      <dsp:spPr>
        <a:xfrm>
          <a:off x="606555" y="764229"/>
          <a:ext cx="148481" cy="50867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86720"/>
              </a:lnTo>
              <a:lnTo>
                <a:pt x="148481" y="5086720"/>
              </a:lnTo>
            </a:path>
          </a:pathLst>
        </a:custGeom>
        <a:noFill/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AE5540-0038-4C49-9BF3-31646B6A243A}">
      <dsp:nvSpPr>
        <dsp:cNvPr id="0" name=""/>
        <dsp:cNvSpPr/>
      </dsp:nvSpPr>
      <dsp:spPr>
        <a:xfrm>
          <a:off x="755036" y="5192354"/>
          <a:ext cx="4173582" cy="1317190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rPr>
            <a:t>Недостаточная оснащенность потребителей приборами учета воды, только 1,1% многоквартирных домов и индивидуальных построек оснащены счетчиками холодной воды</a:t>
          </a:r>
          <a:endParaRPr lang="ru-RU" sz="1600" b="0" kern="1200" dirty="0">
            <a:solidFill>
              <a:schemeClr val="accent1">
                <a:lumMod val="50000"/>
              </a:schemeClr>
            </a:solidFill>
            <a:latin typeface="Myriad Pro Light" panose="020B0403030403020204" pitchFamily="34" charset="0"/>
          </a:endParaRPr>
        </a:p>
      </dsp:txBody>
      <dsp:txXfrm>
        <a:off x="793615" y="5230933"/>
        <a:ext cx="4096424" cy="12400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DE257B-33C7-46D5-9B6F-74C089C4AE31}">
      <dsp:nvSpPr>
        <dsp:cNvPr id="0" name=""/>
        <dsp:cNvSpPr/>
      </dsp:nvSpPr>
      <dsp:spPr>
        <a:xfrm>
          <a:off x="158556" y="1325678"/>
          <a:ext cx="4479991" cy="1292843"/>
        </a:xfrm>
        <a:prstGeom prst="roundRect">
          <a:avLst>
            <a:gd name="adj" fmla="val 10000"/>
          </a:avLst>
        </a:prstGeom>
        <a:solidFill>
          <a:srgbClr val="5D9BD5">
            <a:alpha val="80000"/>
          </a:srgbClr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Myriad Pro Light" panose="020B0403030403020204" pitchFamily="34" charset="0"/>
            </a:rPr>
            <a:t>Система водоотведения имеет следующие основные технические проблемы эксплуатации сетей и сооружений водоотведения:</a:t>
          </a:r>
          <a:endParaRPr lang="ru-RU" sz="1800" kern="1200" dirty="0">
            <a:latin typeface="Myriad Pro Light" panose="020B0403030403020204" pitchFamily="34" charset="0"/>
          </a:endParaRPr>
        </a:p>
      </dsp:txBody>
      <dsp:txXfrm>
        <a:off x="196422" y="1363544"/>
        <a:ext cx="4404259" cy="1217111"/>
      </dsp:txXfrm>
    </dsp:sp>
    <dsp:sp modelId="{FEF6B278-8C5C-48B2-81A1-38A763FD847C}">
      <dsp:nvSpPr>
        <dsp:cNvPr id="0" name=""/>
        <dsp:cNvSpPr/>
      </dsp:nvSpPr>
      <dsp:spPr>
        <a:xfrm>
          <a:off x="606555" y="2618521"/>
          <a:ext cx="148481" cy="424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122"/>
              </a:lnTo>
              <a:lnTo>
                <a:pt x="148481" y="424122"/>
              </a:lnTo>
            </a:path>
          </a:pathLst>
        </a:custGeom>
        <a:noFill/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96C17-2F88-4C20-BE7E-626CCC7A99E7}">
      <dsp:nvSpPr>
        <dsp:cNvPr id="0" name=""/>
        <dsp:cNvSpPr/>
      </dsp:nvSpPr>
      <dsp:spPr>
        <a:xfrm>
          <a:off x="755036" y="2718992"/>
          <a:ext cx="4173582" cy="64730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 smtClean="0">
            <a:solidFill>
              <a:srgbClr val="1F4E79"/>
            </a:solidFill>
            <a:latin typeface="Myriad Pro Light" panose="020B0403030403020204" pitchFamily="34" charset="0"/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1F4E79"/>
              </a:solidFill>
              <a:latin typeface="Myriad Pro Light" panose="020B0403030403020204" pitchFamily="34" charset="0"/>
            </a:rPr>
            <a:t>Отсутствие централизованной системы водоотведения с очистными сооружениями</a:t>
          </a:r>
          <a:r>
            <a:rPr lang="ru-RU" sz="1800" b="0" kern="1200" dirty="0" smtClean="0">
              <a:solidFill>
                <a:schemeClr val="tx1"/>
              </a:solidFill>
              <a:latin typeface="Myriad Pro Light" panose="020B0403030403020204" pitchFamily="34" charset="0"/>
            </a:rPr>
            <a:t/>
          </a:r>
          <a:br>
            <a:rPr lang="ru-RU" sz="1800" b="0" kern="1200" dirty="0" smtClean="0">
              <a:solidFill>
                <a:schemeClr val="tx1"/>
              </a:solidFill>
              <a:latin typeface="Myriad Pro Light" panose="020B0403030403020204" pitchFamily="34" charset="0"/>
            </a:rPr>
          </a:br>
          <a:endParaRPr lang="ru-RU" sz="1800" b="0" kern="1200" dirty="0">
            <a:solidFill>
              <a:schemeClr val="tx1"/>
            </a:solidFill>
            <a:latin typeface="Myriad Pro Light" panose="020B0403030403020204" pitchFamily="34" charset="0"/>
          </a:endParaRPr>
        </a:p>
      </dsp:txBody>
      <dsp:txXfrm>
        <a:off x="773995" y="2737951"/>
        <a:ext cx="4135664" cy="609384"/>
      </dsp:txXfrm>
    </dsp:sp>
    <dsp:sp modelId="{38441E3B-6721-4169-B206-04947B262C13}">
      <dsp:nvSpPr>
        <dsp:cNvPr id="0" name=""/>
        <dsp:cNvSpPr/>
      </dsp:nvSpPr>
      <dsp:spPr>
        <a:xfrm>
          <a:off x="606555" y="2618521"/>
          <a:ext cx="165090" cy="1315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5889"/>
              </a:lnTo>
              <a:lnTo>
                <a:pt x="165090" y="1315889"/>
              </a:lnTo>
            </a:path>
          </a:pathLst>
        </a:custGeom>
        <a:noFill/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F5FA0-7B0B-4433-B7EA-FBB562231B5D}">
      <dsp:nvSpPr>
        <dsp:cNvPr id="0" name=""/>
        <dsp:cNvSpPr/>
      </dsp:nvSpPr>
      <dsp:spPr>
        <a:xfrm>
          <a:off x="771645" y="3514395"/>
          <a:ext cx="4173582" cy="84003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1F4E79"/>
              </a:solidFill>
              <a:latin typeface="Myriad Pro Light" panose="020B0403030403020204" pitchFamily="34" charset="0"/>
            </a:rPr>
            <a:t>Изношенность сетей канализации, что приводит к аварийности на сетях – образованию  утечек</a:t>
          </a:r>
          <a:endParaRPr lang="ru-RU" sz="1600" b="0" kern="1200" dirty="0" smtClean="0">
            <a:solidFill>
              <a:srgbClr val="1F4E79"/>
            </a:solidFill>
            <a:latin typeface="Myriad Pro Light" panose="020B0403030403020204" pitchFamily="34" charset="0"/>
          </a:endParaRPr>
        </a:p>
      </dsp:txBody>
      <dsp:txXfrm>
        <a:off x="796249" y="3538999"/>
        <a:ext cx="4124374" cy="790824"/>
      </dsp:txXfrm>
    </dsp:sp>
    <dsp:sp modelId="{D5208C57-F4A4-4FF7-A9E6-6E20B8BF4B0C}">
      <dsp:nvSpPr>
        <dsp:cNvPr id="0" name=""/>
        <dsp:cNvSpPr/>
      </dsp:nvSpPr>
      <dsp:spPr>
        <a:xfrm>
          <a:off x="606555" y="2618521"/>
          <a:ext cx="148481" cy="2347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7228"/>
              </a:lnTo>
              <a:lnTo>
                <a:pt x="148481" y="2347228"/>
              </a:lnTo>
            </a:path>
          </a:pathLst>
        </a:custGeom>
        <a:noFill/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1AE60F-54B0-4354-BD51-591EEA14824D}">
      <dsp:nvSpPr>
        <dsp:cNvPr id="0" name=""/>
        <dsp:cNvSpPr/>
      </dsp:nvSpPr>
      <dsp:spPr>
        <a:xfrm>
          <a:off x="755036" y="4542278"/>
          <a:ext cx="4173582" cy="846943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5D9BD5"/>
          </a:solidFill>
          <a:prstDash val="solid"/>
          <a:miter lim="800000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1F4E79"/>
              </a:solidFill>
              <a:latin typeface="Myriad Pro Light" panose="020B0403030403020204" pitchFamily="34" charset="0"/>
            </a:rPr>
            <a:t>Малая степень охвата территорий существующей сетью трубопроводов канализации</a:t>
          </a:r>
          <a:endParaRPr lang="ru-RU" sz="1600" b="0" kern="1200" dirty="0">
            <a:solidFill>
              <a:srgbClr val="1F4E79"/>
            </a:solidFill>
            <a:latin typeface="Myriad Pro Light" panose="020B0403030403020204" pitchFamily="34" charset="0"/>
          </a:endParaRPr>
        </a:p>
      </dsp:txBody>
      <dsp:txXfrm>
        <a:off x="779842" y="4567084"/>
        <a:ext cx="4123970" cy="7973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0835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1997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153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359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347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2589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786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1608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8492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199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4828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2CA56-CC57-4178-AB1C-A873749EA8F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6C732-6AC5-40D9-9178-61F17DF903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3233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1949" y="1017326"/>
            <a:ext cx="8840751" cy="2426625"/>
          </a:xfrm>
        </p:spPr>
        <p:txBody>
          <a:bodyPr>
            <a:noAutofit/>
          </a:bodyPr>
          <a:lstStyle/>
          <a:p>
            <a:r>
              <a:rPr lang="ru-RU" sz="38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Схемы водоснабжения и водоотведения посёлка </a:t>
            </a:r>
            <a:r>
              <a:rPr lang="ru-RU" sz="38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Бор</a:t>
            </a:r>
          </a:p>
          <a:p>
            <a:r>
              <a:rPr lang="ru-RU" sz="38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Туруханского района </a:t>
            </a:r>
            <a:r>
              <a:rPr lang="ru-RU" sz="38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Красноярского </a:t>
            </a:r>
            <a:r>
              <a:rPr lang="ru-RU" sz="38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края </a:t>
            </a:r>
          </a:p>
          <a:p>
            <a:r>
              <a:rPr lang="ru-RU" sz="38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на период 2014-2028 год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5315788"/>
              </p:ext>
            </p:extLst>
          </p:nvPr>
        </p:nvGraphicFramePr>
        <p:xfrm>
          <a:off x="9564" y="6459576"/>
          <a:ext cx="121681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8147"/>
              </a:tblGrid>
              <a:tr h="370840">
                <a:tc>
                  <a:txBody>
                    <a:bodyPr/>
                    <a:lstStyle/>
                    <a:p>
                      <a:endParaRPr lang="ru-RU" baseline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5558108"/>
              </p:ext>
            </p:extLst>
          </p:nvPr>
        </p:nvGraphicFramePr>
        <p:xfrm>
          <a:off x="7145" y="4150"/>
          <a:ext cx="1217295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одзаголовок 2"/>
          <p:cNvSpPr txBox="1">
            <a:spLocks/>
          </p:cNvSpPr>
          <p:nvPr/>
        </p:nvSpPr>
        <p:spPr>
          <a:xfrm>
            <a:off x="3804022" y="5929138"/>
            <a:ext cx="4796606" cy="4325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САНКТ-ПЕТЕРБУРГ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2014</a:t>
            </a:r>
            <a:endParaRPr lang="ru-RU" sz="1300" dirty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755590"/>
            <a:ext cx="1778009" cy="739836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2360" y="4064000"/>
            <a:ext cx="1402655" cy="1907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6494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7" name="Подзаголовок 3"/>
          <p:cNvSpPr txBox="1">
            <a:spLocks/>
          </p:cNvSpPr>
          <p:nvPr/>
        </p:nvSpPr>
        <p:spPr>
          <a:xfrm>
            <a:off x="1873428" y="639102"/>
            <a:ext cx="8685227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Оценка </a:t>
            </a:r>
            <a:r>
              <a:rPr lang="ru-RU" sz="1600" b="1" dirty="0">
                <a:solidFill>
                  <a:schemeClr val="bg1"/>
                </a:solidFill>
                <a:latin typeface="Myriad Pro Light" panose="020B0403030403020204" pitchFamily="34" charset="0"/>
              </a:rPr>
              <a:t>объема инвестиций для реализации проектов действующими предприятиями муниципального образования Ямальский район по системе электроснабжения</a:t>
            </a:r>
            <a:endParaRPr lang="ru-RU" sz="16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02842" y="457348"/>
            <a:ext cx="8058482" cy="775656"/>
          </a:xfrm>
          <a:prstGeom prst="round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Myriad Pro Light" panose="020B0403030403020204" pitchFamily="34" charset="0"/>
              </a:rPr>
              <a:t>Прогноз распределения расходов воды на водоснабжение по типам абонентов</a:t>
            </a:r>
            <a:endParaRPr lang="ru-RU" sz="24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4" name="Рисунок 3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792" y="1722535"/>
            <a:ext cx="6206808" cy="4017865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5026050"/>
              </p:ext>
            </p:extLst>
          </p:nvPr>
        </p:nvGraphicFramePr>
        <p:xfrm>
          <a:off x="6718300" y="1722535"/>
          <a:ext cx="5295901" cy="26415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7898"/>
                <a:gridCol w="1097803"/>
                <a:gridCol w="879791"/>
                <a:gridCol w="1140409"/>
              </a:tblGrid>
              <a:tr h="10566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Myriad Pro Light" panose="020B0403030403020204" pitchFamily="34" charset="0"/>
                        </a:rPr>
                        <a:t>Группы потребителей</a:t>
                      </a:r>
                      <a:endParaRPr lang="ru-RU" sz="1300" b="1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Myriad Pro Light" panose="020B0403030403020204" pitchFamily="34" charset="0"/>
                        </a:rPr>
                        <a:t>Ед. измерения</a:t>
                      </a:r>
                      <a:endParaRPr lang="ru-RU" sz="1300" b="1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Myriad Pro Light" panose="020B0403030403020204" pitchFamily="34" charset="0"/>
                        </a:rPr>
                        <a:t>Значения</a:t>
                      </a:r>
                      <a:endParaRPr lang="ru-RU" sz="1300" b="1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Myriad Pro Light" panose="020B0403030403020204" pitchFamily="34" charset="0"/>
                        </a:rPr>
                        <a:t>Доля от общего потребления</a:t>
                      </a:r>
                      <a:endParaRPr lang="ru-RU" sz="1300" b="1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416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Myriad Pro Light" panose="020B0403030403020204" pitchFamily="34" charset="0"/>
                        </a:rPr>
                        <a:t>п. Бор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3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Myriad Pro Light" panose="020B0403030403020204" pitchFamily="34" charset="0"/>
                        </a:rPr>
                        <a:t>Население</a:t>
                      </a:r>
                      <a:endParaRPr lang="ru-RU" sz="13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200" baseline="300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/год</a:t>
                      </a:r>
                      <a:endParaRPr lang="ru-RU" sz="11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178336,71</a:t>
                      </a:r>
                      <a:endParaRPr lang="ru-RU" sz="11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86,8 %</a:t>
                      </a:r>
                      <a:endParaRPr lang="ru-RU" sz="11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64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Myriad Pro Light" panose="020B0403030403020204" pitchFamily="34" charset="0"/>
                        </a:rPr>
                        <a:t>Промышленность</a:t>
                      </a:r>
                      <a:endParaRPr lang="ru-RU" sz="13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200" baseline="300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2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/год</a:t>
                      </a:r>
                      <a:endParaRPr lang="ru-RU" sz="11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8218,28</a:t>
                      </a:r>
                      <a:endParaRPr lang="ru-RU" sz="11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4,0 %</a:t>
                      </a:r>
                      <a:endParaRPr lang="ru-RU" sz="11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83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Myriad Pro Light" panose="020B0403030403020204" pitchFamily="34" charset="0"/>
                        </a:rPr>
                        <a:t>Предприятия соц. культуры и быта</a:t>
                      </a:r>
                      <a:endParaRPr lang="ru-RU" sz="13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200" baseline="300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2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/год</a:t>
                      </a:r>
                      <a:endParaRPr lang="ru-RU" sz="11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18902,05</a:t>
                      </a:r>
                      <a:endParaRPr lang="ru-RU" sz="11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9,2 %</a:t>
                      </a:r>
                      <a:endParaRPr lang="ru-RU" sz="11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6" name="Скругленный прямоугольник 35"/>
          <p:cNvSpPr/>
          <p:nvPr/>
        </p:nvSpPr>
        <p:spPr>
          <a:xfrm>
            <a:off x="9038844" y="4477186"/>
            <a:ext cx="2921000" cy="270157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03646" y="4477186"/>
            <a:ext cx="28023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Структурный </a:t>
            </a:r>
            <a:r>
              <a:rPr lang="ru-RU" sz="1200" dirty="0">
                <a:solidFill>
                  <a:schemeClr val="bg1"/>
                </a:solidFill>
              </a:rPr>
              <a:t>водный баланс на </a:t>
            </a:r>
            <a:r>
              <a:rPr lang="ru-RU" sz="1200" dirty="0" smtClean="0">
                <a:solidFill>
                  <a:schemeClr val="bg1"/>
                </a:solidFill>
              </a:rPr>
              <a:t>2028 г</a:t>
            </a:r>
            <a:endParaRPr lang="ru-RU" sz="12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39128" y="5783654"/>
            <a:ext cx="2921000" cy="270157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034839" y="5783654"/>
            <a:ext cx="28023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Структурный </a:t>
            </a:r>
            <a:r>
              <a:rPr lang="ru-RU" sz="1200" dirty="0">
                <a:solidFill>
                  <a:schemeClr val="bg1"/>
                </a:solidFill>
              </a:rPr>
              <a:t>водный </a:t>
            </a:r>
            <a:r>
              <a:rPr lang="ru-RU" sz="1200" dirty="0" smtClean="0">
                <a:solidFill>
                  <a:schemeClr val="bg1"/>
                </a:solidFill>
              </a:rPr>
              <a:t>баланс</a:t>
            </a:r>
            <a:endParaRPr lang="ru-RU" sz="12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42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xmlns="" val="381233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11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02842" y="457348"/>
            <a:ext cx="8058482" cy="775656"/>
          </a:xfrm>
          <a:prstGeom prst="round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Myriad Pro Light" panose="020B0403030403020204" pitchFamily="34" charset="0"/>
              </a:rPr>
              <a:t>Прогноз распределения расходов воды на водоснабжение по типам абонентов</a:t>
            </a:r>
            <a:endParaRPr lang="ru-RU" sz="24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417" y="1531388"/>
            <a:ext cx="6764655" cy="4056611"/>
          </a:xfrm>
          <a:prstGeom prst="rect">
            <a:avLst/>
          </a:prstGeom>
          <a:noFill/>
        </p:spPr>
      </p:pic>
      <p:sp>
        <p:nvSpPr>
          <p:cNvPr id="19" name="Скругленный прямоугольник 4"/>
          <p:cNvSpPr/>
          <p:nvPr/>
        </p:nvSpPr>
        <p:spPr>
          <a:xfrm>
            <a:off x="7567854" y="1466736"/>
            <a:ext cx="3963433" cy="26768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Выполнение комплексных мероприятий по сокращению потерь воды, а  именно: выявление и устранение утечек, хищений  воды, замена изношенных сетей, </a:t>
            </a:r>
            <a:r>
              <a:rPr lang="ru-RU" sz="1600" dirty="0" err="1">
                <a:solidFill>
                  <a:srgbClr val="1F4E79"/>
                </a:solidFill>
                <a:latin typeface="Myriad Pro Light" panose="020B0403030403020204" pitchFamily="34" charset="0"/>
              </a:rPr>
              <a:t>планово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 предупредительный  ремонт  систем  водоподготовки  и  водоснабжения,  оптимизация давления в сети путем установки частотных преобразователей, а также мероприятий по  энергосбережению, позволит снизить потери в сетях водоснабжения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.</a:t>
            </a:r>
          </a:p>
          <a:p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Ожидаемая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динамика снижения потерь наглядно представлена на диаграмме</a:t>
            </a:r>
            <a:endParaRPr lang="ru-RU" sz="17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24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Скругленный прямоугольник 23"/>
          <p:cNvSpPr/>
          <p:nvPr/>
        </p:nvSpPr>
        <p:spPr>
          <a:xfrm>
            <a:off x="2165971" y="390885"/>
            <a:ext cx="8058482" cy="544261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Myriad Pro Light" panose="020B0403030403020204" pitchFamily="34" charset="0"/>
              </a:rPr>
              <a:t>Существующее положение в сфере водоотведения п. Бор</a:t>
            </a:r>
            <a:endParaRPr lang="ru-RU" sz="24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543" y="1125280"/>
            <a:ext cx="5705475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кругленный прямоугольник 13"/>
          <p:cNvSpPr/>
          <p:nvPr/>
        </p:nvSpPr>
        <p:spPr>
          <a:xfrm>
            <a:off x="3117151" y="5059278"/>
            <a:ext cx="2921000" cy="270157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93041" y="5059278"/>
            <a:ext cx="28023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Myriad Pro Light" panose="020B0403030403020204" pitchFamily="34" charset="0"/>
              </a:rPr>
              <a:t>Границы эксплуатационной зоны</a:t>
            </a:r>
          </a:p>
        </p:txBody>
      </p:sp>
      <p:sp>
        <p:nvSpPr>
          <p:cNvPr id="16" name="Скругленный прямоугольник 4"/>
          <p:cNvSpPr/>
          <p:nvPr/>
        </p:nvSpPr>
        <p:spPr>
          <a:xfrm>
            <a:off x="7374952" y="1147160"/>
            <a:ext cx="4156648" cy="26768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На данный момент системы централизованной канализации на территории п. Бор отсутствуют. </a:t>
            </a:r>
            <a:r>
              <a:rPr lang="ru-RU" sz="1600" dirty="0" err="1">
                <a:solidFill>
                  <a:srgbClr val="1F4E79"/>
                </a:solidFill>
                <a:latin typeface="Myriad Pro Light" panose="020B0403030403020204" pitchFamily="34" charset="0"/>
              </a:rPr>
              <a:t>Канализованием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 в поселке Бор обеспечено 31,3% стоков, образующихся в результате хозяйственной деятельности. </a:t>
            </a:r>
            <a:endParaRPr lang="ru-RU" sz="1600" dirty="0" smtClean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Водоотведение в п. Бор представляет комплекс мероприятий, основными из которых являются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: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сбор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и транспортировка хозяйственно-бытовых сточных вод от населения и предприятий, направляемых по самотечным каналам в специальные резервуары - септики;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вывоз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отходов специальным транспортов в места очистки и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утилизации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Водоотведение п. Бор представляет собой инженерную систему, включающую в себя: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сети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водоотведения - 4,098 км;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колодцы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по ходу трасс - 134 шт.;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резервуары-септики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- 28 общих и 115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частных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/>
            <a:endParaRPr lang="ru-RU" sz="1400" dirty="0">
              <a:solidFill>
                <a:srgbClr val="1F4E79"/>
              </a:solidFill>
            </a:endParaRPr>
          </a:p>
          <a:p>
            <a:endParaRPr lang="ru-RU" sz="14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8" name="Скругленный прямоугольник 4"/>
          <p:cNvSpPr/>
          <p:nvPr/>
        </p:nvSpPr>
        <p:spPr>
          <a:xfrm>
            <a:off x="792534" y="5519568"/>
            <a:ext cx="5963866" cy="12241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Исходя из определения эксплуатационной зоны водоотведения в системе водоотведения п. Бор можно выделить одну зону - муниципальное предприятие Борский филиал ОАО "</a:t>
            </a:r>
            <a:r>
              <a:rPr lang="ru-RU" sz="1600" dirty="0" err="1">
                <a:solidFill>
                  <a:srgbClr val="1F4E79"/>
                </a:solidFill>
                <a:latin typeface="Myriad Pro Light" panose="020B0403030403020204" pitchFamily="34" charset="0"/>
              </a:rPr>
              <a:t>Туруханскэнерго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". Границы зоны изображены на рисунке </a:t>
            </a:r>
            <a:endParaRPr lang="ru-RU" sz="17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9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xmlns="" val="218103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86650" y="1714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941831" y="506029"/>
            <a:ext cx="8800638" cy="678522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27" name="Подзаголовок 3"/>
          <p:cNvSpPr txBox="1">
            <a:spLocks/>
          </p:cNvSpPr>
          <p:nvPr/>
        </p:nvSpPr>
        <p:spPr>
          <a:xfrm>
            <a:off x="1873427" y="565149"/>
            <a:ext cx="8918397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9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Оценка </a:t>
            </a:r>
            <a:r>
              <a:rPr lang="ru-RU" sz="1900" dirty="0">
                <a:solidFill>
                  <a:schemeClr val="bg1"/>
                </a:solidFill>
                <a:latin typeface="Myriad Pro Light" panose="020B0403030403020204" pitchFamily="34" charset="0"/>
              </a:rPr>
              <a:t>объема инвестиций для реализации проектов действующими предприятиями муниципального образования Ямальский район по </a:t>
            </a:r>
            <a:r>
              <a:rPr lang="ru-RU" sz="19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системе водоснабжения</a:t>
            </a:r>
            <a:endParaRPr lang="ru-RU" sz="19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9075" y="2712152"/>
            <a:ext cx="48934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Исходя из определения технологической зоны в существующей системе канализации можно выделить несколько зон: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Канализационная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система №1 - котельная №1, ул. Кирова, ул.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Сосновая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Канализационная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система №2 - котельная №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2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Канализационная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система №3 - котельная №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3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Технологические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зоны представлены на рисунке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9075" y="1479455"/>
            <a:ext cx="4893419" cy="1184765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1" name="Подзаголовок 3"/>
          <p:cNvSpPr txBox="1">
            <a:spLocks/>
          </p:cNvSpPr>
          <p:nvPr/>
        </p:nvSpPr>
        <p:spPr>
          <a:xfrm>
            <a:off x="-438149" y="1513322"/>
            <a:ext cx="5550644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1900" dirty="0">
                <a:solidFill>
                  <a:schemeClr val="bg1"/>
                </a:solidFill>
                <a:latin typeface="Myriad Pro Light" panose="020B0403030403020204" pitchFamily="34" charset="0"/>
              </a:rPr>
              <a:t>Описание  технологических  зон  водоотведения,  зон  централизованного  и нецентрализованного  водоотведения и перечень централизованных систем водоотведе</a:t>
            </a:r>
            <a:r>
              <a:rPr lang="ru-RU" dirty="0">
                <a:solidFill>
                  <a:schemeClr val="bg1"/>
                </a:solidFill>
                <a:latin typeface="Myriad Pro Light" panose="020B0403030403020204" pitchFamily="34" charset="0"/>
              </a:rPr>
              <a:t>ния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7913" y="1377949"/>
            <a:ext cx="6583719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кругленный прямоугольник 14"/>
          <p:cNvSpPr/>
          <p:nvPr/>
        </p:nvSpPr>
        <p:spPr>
          <a:xfrm>
            <a:off x="5226963" y="5343524"/>
            <a:ext cx="3393162" cy="270157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12353" y="5343524"/>
            <a:ext cx="33077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Myriad Pro Light" panose="020B0403030403020204" pitchFamily="34" charset="0"/>
              </a:rPr>
              <a:t>Технологические зоны системы водоотведения</a:t>
            </a:r>
          </a:p>
        </p:txBody>
      </p:sp>
      <p:sp>
        <p:nvSpPr>
          <p:cNvPr id="18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xmlns="" val="157203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14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778009" y="1102578"/>
            <a:ext cx="467435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Безопасность и надежность системы водоотведения является важнейшей характеристикой, так как от данных составляющих зависит благополучие жизни поселка. Практика показывает,  что трубопроводные сети являются, не только наиболее функционально значимым элементом  системы  канализации,  но  и  наиболее  уязвимым  с  точки  зрения  надежности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.</a:t>
            </a:r>
          </a:p>
          <a:p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Безопасность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эксплуатации системы водоотведения обуславливается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: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постоянным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контролем состояния сетей канализации (отсутствие прорывов);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своевременным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вывозом стоков из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септиков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Для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повышения надежности и безопасности системы водоотведения необходима её постоянная модернизация, что позволит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:</a:t>
            </a: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1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) повысить качество жизни населения населенного пункта;</a:t>
            </a:r>
          </a:p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2) улучшить экологическое состояние территории поселения;</a:t>
            </a:r>
          </a:p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3) обеспечить более рациональное использование водных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ресурсов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778009" y="433428"/>
            <a:ext cx="4674351" cy="669150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40" name="Подзаголовок 3"/>
          <p:cNvSpPr txBox="1">
            <a:spLocks/>
          </p:cNvSpPr>
          <p:nvPr/>
        </p:nvSpPr>
        <p:spPr>
          <a:xfrm>
            <a:off x="1339866" y="496985"/>
            <a:ext cx="5019056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1700" dirty="0">
                <a:solidFill>
                  <a:schemeClr val="bg1"/>
                </a:solidFill>
                <a:latin typeface="Myriad Pro Light" panose="020B0403030403020204" pitchFamily="34" charset="0"/>
              </a:rPr>
              <a:t>Оценка  безопасности  и  надежности  объектов системы водоотведения и их управляемости</a:t>
            </a:r>
          </a:p>
        </p:txBody>
      </p:sp>
      <p:graphicFrame>
        <p:nvGraphicFramePr>
          <p:cNvPr id="41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37988511"/>
              </p:ext>
            </p:extLst>
          </p:nvPr>
        </p:nvGraphicFramePr>
        <p:xfrm>
          <a:off x="6595208" y="-270671"/>
          <a:ext cx="5076092" cy="6861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52575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6638965" y="2252068"/>
            <a:ext cx="4780938" cy="965235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15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02842" y="457348"/>
            <a:ext cx="8058482" cy="476102"/>
          </a:xfrm>
          <a:prstGeom prst="round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latin typeface="Myriad Pro Light" panose="020B0403030403020204" pitchFamily="34" charset="0"/>
              </a:rPr>
              <a:t>Балансы сточных вод в системе водоотведения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79921" y="1286833"/>
            <a:ext cx="4780938" cy="965235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2" name="Подзаголовок 3"/>
          <p:cNvSpPr txBox="1">
            <a:spLocks/>
          </p:cNvSpPr>
          <p:nvPr/>
        </p:nvSpPr>
        <p:spPr>
          <a:xfrm>
            <a:off x="363754" y="1350389"/>
            <a:ext cx="5478068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1800" dirty="0">
                <a:solidFill>
                  <a:schemeClr val="bg1"/>
                </a:solidFill>
                <a:latin typeface="Myriad Pro Light" panose="020B0403030403020204" pitchFamily="34" charset="0"/>
              </a:rPr>
              <a:t>Баланс поступления сточных вод в систему водоотведения и отведения стоков по технологическим зонам водоотведения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9922" y="2310678"/>
            <a:ext cx="4780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Анализ баланса отведения сточных вод показал, что за 2013 год фактический объем сточных вод составил 99739,9 м</a:t>
            </a:r>
            <a:r>
              <a:rPr lang="ru-RU" sz="1600" baseline="30000" dirty="0">
                <a:solidFill>
                  <a:srgbClr val="1F4E79"/>
                </a:solidFill>
                <a:latin typeface="Myriad Pro Light" panose="020B0403030403020204" pitchFamily="34" charset="0"/>
              </a:rPr>
              <a:t>3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.</a:t>
            </a: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Информация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о балансе принятых стоков по группам потребителей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отсутствует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5" name="Подзаголовок 3"/>
          <p:cNvSpPr txBox="1">
            <a:spLocks/>
          </p:cNvSpPr>
          <p:nvPr/>
        </p:nvSpPr>
        <p:spPr>
          <a:xfrm>
            <a:off x="6013272" y="2216150"/>
            <a:ext cx="5478068" cy="10358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1600" dirty="0">
                <a:solidFill>
                  <a:schemeClr val="bg1"/>
                </a:solidFill>
                <a:latin typeface="Myriad Pro Light" panose="020B0403030403020204" pitchFamily="34" charset="0"/>
              </a:rPr>
              <a:t>Сведения об оснащенности зданий, строений, сооружений  приборами учета принимаемых сточных вод и их применении при </a:t>
            </a:r>
            <a:endParaRPr lang="ru-RU" sz="1600" dirty="0" smtClean="0">
              <a:solidFill>
                <a:schemeClr val="bg1"/>
              </a:solidFill>
              <a:latin typeface="Myriad Pro Light" panose="020B0403030403020204" pitchFamily="34" charset="0"/>
            </a:endParaRPr>
          </a:p>
          <a:p>
            <a:pPr lvl="1"/>
            <a:r>
              <a:rPr lang="ru-RU" sz="16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осуществлении </a:t>
            </a:r>
            <a:r>
              <a:rPr lang="ru-RU" sz="1600" dirty="0">
                <a:solidFill>
                  <a:schemeClr val="bg1"/>
                </a:solidFill>
                <a:latin typeface="Myriad Pro Light" panose="020B0403030403020204" pitchFamily="34" charset="0"/>
              </a:rPr>
              <a:t>коммерческих расчетов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38964" y="3251989"/>
            <a:ext cx="46999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В  настоящее  время  учет  принимаемых  сточных  вод осуществляется  в  соответствии  с  Федеральным законом Российской Федерации от 7 декабря 2011 г. N 416-ФЗ "О водоснабжении и водоотведении" законодательством,  то есть  в случае отсутствия у абонента прибора учета сточных вод объем отведенных абонентом сточных вод принимается равным объему воды, поданной этому абоненту из всех источников централизованного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водоснабжения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79921" y="3809211"/>
            <a:ext cx="4780938" cy="965235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20" name="Подзаголовок 3"/>
          <p:cNvSpPr txBox="1">
            <a:spLocks/>
          </p:cNvSpPr>
          <p:nvPr/>
        </p:nvSpPr>
        <p:spPr>
          <a:xfrm>
            <a:off x="382804" y="3883022"/>
            <a:ext cx="5478068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1800" dirty="0">
                <a:solidFill>
                  <a:schemeClr val="bg1"/>
                </a:solidFill>
                <a:latin typeface="Myriad Pro Light" panose="020B0403030403020204" pitchFamily="34" charset="0"/>
              </a:rPr>
              <a:t>Результаты ретроспективного анализа балансов поступления сточных вод в систему водоотведения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79922" y="4833056"/>
            <a:ext cx="47809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В настоящем разделе представлен анализ показателей нецентрализованной системы водоотведения п. Бор.</a:t>
            </a: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Сведения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о фактических объемах сточных вод не представлены. </a:t>
            </a:r>
            <a:r>
              <a:rPr lang="ru-RU" sz="1600" dirty="0" err="1">
                <a:solidFill>
                  <a:srgbClr val="1F4E79"/>
                </a:solidFill>
                <a:latin typeface="Myriad Pro Light" panose="020B0403030403020204" pitchFamily="34" charset="0"/>
              </a:rPr>
              <a:t>Канализование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 производится путем сбора стоков в септиках (общих и индивидуальных) и периодическим вывозом по мере заполнения.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404701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86650" y="1714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3538503" y="1255766"/>
            <a:ext cx="565987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latin typeface="Myriad Pro" panose="020B0503030403020204" pitchFamily="34" charset="0"/>
                <a:ea typeface="Times New Roman" panose="02020603050405020304" pitchFamily="18" charset="0"/>
              </a:rPr>
              <a:t>Прогноз спроса на коммунальные ресурсы</a:t>
            </a:r>
            <a:endParaRPr lang="ru-RU" sz="22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157733" y="499174"/>
            <a:ext cx="8058482" cy="666390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Перспективные нагрузки в системе водоотведения</a:t>
            </a:r>
            <a:endParaRPr lang="ru-RU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5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16</a:t>
            </a:r>
          </a:p>
        </p:txBody>
      </p:sp>
      <p:pic>
        <p:nvPicPr>
          <p:cNvPr id="14" name="Рисунок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919" y="1471209"/>
            <a:ext cx="5612481" cy="3169515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54422677"/>
              </p:ext>
            </p:extLst>
          </p:nvPr>
        </p:nvGraphicFramePr>
        <p:xfrm>
          <a:off x="6080760" y="1600200"/>
          <a:ext cx="5905500" cy="2468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8700"/>
                <a:gridCol w="1011734"/>
                <a:gridCol w="1148672"/>
                <a:gridCol w="1148672"/>
                <a:gridCol w="566344"/>
                <a:gridCol w="500689"/>
                <a:gridCol w="500689"/>
              </a:tblGrid>
              <a:tr h="55765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Населенный пункт</a:t>
                      </a:r>
                      <a:endParaRPr lang="ru-RU" sz="12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Проектная численность населения,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тыс. чел.</a:t>
                      </a:r>
                      <a:endParaRPr lang="ru-RU" sz="12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Категория потребителя</a:t>
                      </a:r>
                      <a:endParaRPr lang="ru-RU" sz="12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Норма водопотребления, л/</a:t>
                      </a:r>
                      <a:r>
                        <a:rPr lang="ru-RU" sz="1200" b="0" dirty="0" err="1">
                          <a:effectLst/>
                          <a:latin typeface="Myriad Pro Light" panose="020B0403030403020204" pitchFamily="34" charset="0"/>
                        </a:rPr>
                        <a:t>сут</a:t>
                      </a: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. на 1 чел.</a:t>
                      </a:r>
                      <a:endParaRPr lang="ru-RU" sz="12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100" b="0" dirty="0">
                          <a:effectLst/>
                          <a:latin typeface="Myriad Pro Light" panose="020B0403030403020204" pitchFamily="34" charset="0"/>
                        </a:rPr>
                        <a:t>Расчетные суточные 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100" b="0" dirty="0">
                          <a:effectLst/>
                          <a:latin typeface="Myriad Pro Light" panose="020B0403030403020204" pitchFamily="34" charset="0"/>
                        </a:rPr>
                        <a:t>расходы стоков, м</a:t>
                      </a:r>
                      <a:r>
                        <a:rPr lang="ru-RU" sz="1100" b="0" baseline="30000" dirty="0"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100" b="0" dirty="0">
                          <a:effectLst/>
                          <a:latin typeface="Myriad Pro Light" panose="020B0403030403020204" pitchFamily="34" charset="0"/>
                        </a:rPr>
                        <a:t>/</a:t>
                      </a:r>
                      <a:r>
                        <a:rPr lang="ru-RU" sz="1100" b="0" dirty="0" err="1">
                          <a:effectLst/>
                          <a:latin typeface="Myriad Pro Light" panose="020B0403030403020204" pitchFamily="34" charset="0"/>
                        </a:rPr>
                        <a:t>сут</a:t>
                      </a:r>
                      <a:r>
                        <a:rPr lang="ru-RU" sz="1100" b="0" dirty="0">
                          <a:effectLst/>
                          <a:latin typeface="Myriad Pro Light" panose="020B0403030403020204" pitchFamily="34" charset="0"/>
                        </a:rPr>
                        <a:t>.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02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1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Q </a:t>
                      </a:r>
                      <a:r>
                        <a:rPr lang="ru-RU" sz="11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сред.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1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Q max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en-US" sz="11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Q min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228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300" b="0" dirty="0">
                          <a:effectLst/>
                          <a:latin typeface="Myriad Pro Light" panose="020B0403030403020204" pitchFamily="34" charset="0"/>
                        </a:rPr>
                        <a:t>п. Бор</a:t>
                      </a:r>
                      <a:endParaRPr lang="ru-RU" sz="13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1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2,606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100" dirty="0" err="1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Хоз</a:t>
                      </a:r>
                      <a:r>
                        <a:rPr lang="ru-RU" sz="11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-бытовые стоки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150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390,9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469,1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312,7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2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1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Неучтенные расходы 5%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7,5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19,5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23,4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15,6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52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1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Итого</a:t>
                      </a:r>
                      <a:endParaRPr lang="ru-RU" sz="14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 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410,4</a:t>
                      </a:r>
                      <a:endParaRPr lang="ru-RU" sz="12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492,5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328,3</a:t>
                      </a:r>
                      <a:endParaRPr lang="ru-RU" sz="12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6795700" y="4151070"/>
            <a:ext cx="5191125" cy="270157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74682" y="4143218"/>
            <a:ext cx="519112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</a:rPr>
              <a:t>Расчетные  суточные расходы по водоотведению Борского СП на 2028 </a:t>
            </a:r>
            <a:r>
              <a:rPr lang="ru-RU" sz="1200" dirty="0" smtClean="0">
                <a:solidFill>
                  <a:schemeClr val="bg1"/>
                </a:solidFill>
              </a:rPr>
              <a:t>г</a:t>
            </a:r>
            <a:endParaRPr lang="ru-RU" sz="12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04975" y="4676212"/>
            <a:ext cx="4162425" cy="270157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855524" y="4676212"/>
            <a:ext cx="54072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Myriad Pro Light" panose="020B0403030403020204" pitchFamily="34" charset="0"/>
              </a:rPr>
              <a:t>Распределение объемов стоков по технологическим зонам</a:t>
            </a:r>
          </a:p>
          <a:p>
            <a:r>
              <a:rPr lang="ru-RU" sz="1200" dirty="0">
                <a:solidFill>
                  <a:schemeClr val="bg1"/>
                </a:solidFill>
                <a:latin typeface="Myriad Pro Light" panose="020B0403030403020204" pitchFamily="34" charset="0"/>
              </a:rPr>
              <a:t> 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4918" y="5173365"/>
            <a:ext cx="5612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Как видно из диаграммы 1 основной объем стоков будет образовываться в районе котельной №1, ул. Кирова, ул. Сосновая (технологическая зона №1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)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667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86650" y="1714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686629" y="500650"/>
            <a:ext cx="5021942" cy="556626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27" name="Подзаголовок 3"/>
          <p:cNvSpPr txBox="1">
            <a:spLocks/>
          </p:cNvSpPr>
          <p:nvPr/>
        </p:nvSpPr>
        <p:spPr>
          <a:xfrm>
            <a:off x="1873428" y="581952"/>
            <a:ext cx="8685227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dirty="0">
                <a:solidFill>
                  <a:schemeClr val="bg1"/>
                </a:solidFill>
                <a:latin typeface="Myriad Pro Light" panose="020B0403030403020204" pitchFamily="34" charset="0"/>
              </a:rPr>
              <a:t>Прогноз объема сточных вод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17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64684160"/>
              </p:ext>
            </p:extLst>
          </p:nvPr>
        </p:nvGraphicFramePr>
        <p:xfrm>
          <a:off x="302693" y="2829421"/>
          <a:ext cx="7783286" cy="2850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30872"/>
                <a:gridCol w="1461701"/>
                <a:gridCol w="1372972"/>
                <a:gridCol w="1517741"/>
              </a:tblGrid>
              <a:tr h="490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yriad Pro Light" panose="020B0403030403020204" pitchFamily="34" charset="0"/>
                        </a:rPr>
                        <a:t>Наименование показателей</a:t>
                      </a:r>
                      <a:endParaRPr lang="ru-RU" sz="1400" b="1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yriad Pro Light" panose="020B0403030403020204" pitchFamily="34" charset="0"/>
                        </a:rPr>
                        <a:t>Ед. измерения</a:t>
                      </a:r>
                      <a:endParaRPr lang="ru-RU" sz="1400" b="1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yriad Pro Light" panose="020B0403030403020204" pitchFamily="34" charset="0"/>
                        </a:rPr>
                        <a:t>2013 г.</a:t>
                      </a:r>
                      <a:endParaRPr lang="ru-RU" sz="1400" b="1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yriad Pro Light" panose="020B0403030403020204" pitchFamily="34" charset="0"/>
                        </a:rPr>
                        <a:t>2028 г.</a:t>
                      </a:r>
                      <a:endParaRPr lang="ru-RU" sz="1400" b="1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2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Myriad Pro Light" panose="020B0403030403020204" pitchFamily="34" charset="0"/>
                        </a:rPr>
                        <a:t>Общий объем стоков</a:t>
                      </a:r>
                      <a:endParaRPr lang="ru-RU" sz="1400" b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300" baseline="300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/год</a:t>
                      </a:r>
                      <a:endParaRPr lang="ru-RU" sz="13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99739,9</a:t>
                      </a:r>
                      <a:endParaRPr lang="ru-RU" sz="13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152880,25</a:t>
                      </a:r>
                      <a:endParaRPr lang="ru-RU" sz="13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2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Myriad Pro Light" panose="020B0403030403020204" pitchFamily="34" charset="0"/>
                        </a:rPr>
                        <a:t>От населения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300" baseline="300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/год</a:t>
                      </a:r>
                      <a:endParaRPr lang="ru-RU" sz="13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86574,21</a:t>
                      </a:r>
                      <a:endParaRPr lang="ru-RU" sz="13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132700,06</a:t>
                      </a:r>
                      <a:endParaRPr lang="ru-RU" sz="13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0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  <a:latin typeface="Myriad Pro Light" panose="020B0403030403020204" pitchFamily="34" charset="0"/>
                        </a:rPr>
                        <a:t>От промышленных предприятий</a:t>
                      </a:r>
                      <a:endParaRPr lang="ru-RU" sz="1400" b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300" baseline="300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/год</a:t>
                      </a:r>
                      <a:endParaRPr lang="ru-RU" sz="13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3989,59</a:t>
                      </a:r>
                      <a:endParaRPr lang="ru-RU" sz="13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6115,21</a:t>
                      </a:r>
                      <a:endParaRPr lang="ru-RU" sz="13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0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Myriad Pro Light" panose="020B0403030403020204" pitchFamily="34" charset="0"/>
                        </a:rPr>
                        <a:t>От предприятия соц. культуры и быта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300" baseline="300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/год</a:t>
                      </a:r>
                      <a:endParaRPr lang="ru-RU" sz="13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9176,07</a:t>
                      </a:r>
                      <a:endParaRPr lang="ru-RU" sz="13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14064,98</a:t>
                      </a:r>
                      <a:endParaRPr lang="ru-RU" sz="13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0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Myriad Pro Light" panose="020B0403030403020204" pitchFamily="34" charset="0"/>
                        </a:rPr>
                        <a:t>Пропущено через очистные сооружения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300" baseline="300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/год</a:t>
                      </a:r>
                      <a:endParaRPr lang="ru-RU" sz="13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0</a:t>
                      </a:r>
                      <a:endParaRPr lang="ru-RU" sz="13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152880,25</a:t>
                      </a:r>
                      <a:endParaRPr lang="ru-RU" sz="13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3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Myriad Pro Light" panose="020B0403030403020204" pitchFamily="34" charset="0"/>
                        </a:rPr>
                        <a:t>Неучтенные стоки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300" baseline="300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/год</a:t>
                      </a:r>
                      <a:endParaRPr lang="ru-RU" sz="13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4986,99</a:t>
                      </a:r>
                      <a:endParaRPr lang="ru-RU" sz="13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0</a:t>
                      </a:r>
                      <a:endParaRPr lang="ru-RU" sz="13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2883012" y="5790567"/>
            <a:ext cx="5191125" cy="453813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61994" y="5782715"/>
            <a:ext cx="51911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Myriad Pro Light" panose="020B0403030403020204" pitchFamily="34" charset="0"/>
              </a:rPr>
              <a:t>Фактическое и ожидаемое поступление сточных вод в централизованную систему водоотведения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9017" y="1385778"/>
            <a:ext cx="75506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Анализ баланса отведения сточных вод и перспективного водного баланса показал, что за рассматриваемый период объем сточных вод в п. Бор увеличится на 53140,35 м</a:t>
            </a:r>
            <a:r>
              <a:rPr lang="ru-RU" sz="1600" baseline="30000" dirty="0">
                <a:solidFill>
                  <a:srgbClr val="1F4E79"/>
                </a:solidFill>
                <a:latin typeface="Myriad Pro Light" panose="020B0403030403020204" pitchFamily="34" charset="0"/>
              </a:rPr>
              <a:t>3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 и составит в 2028 г. 152880,25 м</a:t>
            </a:r>
            <a:r>
              <a:rPr lang="ru-RU" sz="1600" baseline="30000" dirty="0">
                <a:solidFill>
                  <a:srgbClr val="1F4E79"/>
                </a:solidFill>
                <a:latin typeface="Myriad Pro Light" panose="020B0403030403020204" pitchFamily="34" charset="0"/>
              </a:rPr>
              <a:t>3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.</a:t>
            </a: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Суточный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объем стоков в 2013 г. составил 273,26 м</a:t>
            </a:r>
            <a:r>
              <a:rPr lang="ru-RU" sz="1600" baseline="30000" dirty="0">
                <a:solidFill>
                  <a:srgbClr val="1F4E79"/>
                </a:solidFill>
                <a:latin typeface="Myriad Pro Light" panose="020B0403030403020204" pitchFamily="34" charset="0"/>
              </a:rPr>
              <a:t>3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, а к 2028 году составит 410,4 м</a:t>
            </a:r>
            <a:r>
              <a:rPr lang="ru-RU" sz="1600" baseline="30000" dirty="0">
                <a:solidFill>
                  <a:srgbClr val="1F4E79"/>
                </a:solidFill>
                <a:latin typeface="Myriad Pro Light" panose="020B0403030403020204" pitchFamily="34" charset="0"/>
              </a:rPr>
              <a:t>3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, в том числе с объектов жилого фонда - 162,08 м</a:t>
            </a:r>
            <a:r>
              <a:rPr lang="ru-RU" sz="1600" baseline="30000" dirty="0">
                <a:solidFill>
                  <a:srgbClr val="1F4E79"/>
                </a:solidFill>
                <a:latin typeface="Myriad Pro Light" panose="020B0403030403020204" pitchFamily="34" charset="0"/>
              </a:rPr>
              <a:t>3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/</a:t>
            </a:r>
            <a:r>
              <a:rPr lang="ru-RU" sz="1600" dirty="0" err="1">
                <a:solidFill>
                  <a:srgbClr val="1F4E79"/>
                </a:solidFill>
                <a:latin typeface="Myriad Pro Light" panose="020B0403030403020204" pitchFamily="34" charset="0"/>
              </a:rPr>
              <a:t>сут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26561" y="1483631"/>
            <a:ext cx="32648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Система водоотведения п. Бор характеризуется раздельной системой канализации и делится на несколько технологических зон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:</a:t>
            </a:r>
          </a:p>
          <a:p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1. Технологическая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зона №1 (включая ул. Кирова, ул. Сосновая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)</a:t>
            </a:r>
          </a:p>
          <a:p>
            <a:pPr marL="342900" indent="-342900">
              <a:buAutoNum type="arabicPeriod"/>
            </a:pP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2.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Технологическая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зона №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2</a:t>
            </a:r>
          </a:p>
          <a:p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3. Технологическая зона №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3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Очистных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сооружений в п. Бор нет, стоки собираются в герметичные резервуары-септики, а затем вывозятся специальной техникой</a:t>
            </a:r>
          </a:p>
        </p:txBody>
      </p:sp>
    </p:spTree>
    <p:extLst>
      <p:ext uri="{BB962C8B-B14F-4D97-AF65-F5344CB8AC3E}">
        <p14:creationId xmlns:p14="http://schemas.microsoft.com/office/powerpoint/2010/main" xmlns="" val="177487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7" name="Подзаголовок 3"/>
          <p:cNvSpPr txBox="1">
            <a:spLocks/>
          </p:cNvSpPr>
          <p:nvPr/>
        </p:nvSpPr>
        <p:spPr>
          <a:xfrm>
            <a:off x="1873428" y="639102"/>
            <a:ext cx="8685227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Оценка </a:t>
            </a:r>
            <a:r>
              <a:rPr lang="ru-RU" sz="1600" b="1" dirty="0">
                <a:solidFill>
                  <a:schemeClr val="bg1"/>
                </a:solidFill>
                <a:latin typeface="Myriad Pro Light" panose="020B0403030403020204" pitchFamily="34" charset="0"/>
              </a:rPr>
              <a:t>объема инвестиций для реализации проектов действующими предприятиями муниципального образования Ямальский район по системе электроснабжения</a:t>
            </a:r>
            <a:endParaRPr lang="ru-RU" sz="16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02842" y="457348"/>
            <a:ext cx="9319906" cy="775656"/>
          </a:xfrm>
          <a:prstGeom prst="round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latin typeface="Myriad Pro Light" panose="020B0403030403020204" pitchFamily="34" charset="0"/>
              </a:rPr>
              <a:t>Предложения по строительству, реконструкции и модернизации объектов централизованной системы водоотведения</a:t>
            </a:r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Скругленный прямоугольник 21"/>
          <p:cNvSpPr/>
          <p:nvPr/>
        </p:nvSpPr>
        <p:spPr>
          <a:xfrm>
            <a:off x="484620" y="1351202"/>
            <a:ext cx="4994457" cy="965235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23" name="Подзаголовок 3"/>
          <p:cNvSpPr txBox="1">
            <a:spLocks/>
          </p:cNvSpPr>
          <p:nvPr/>
        </p:nvSpPr>
        <p:spPr>
          <a:xfrm>
            <a:off x="-112497" y="1414758"/>
            <a:ext cx="5722721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1800" dirty="0">
                <a:solidFill>
                  <a:schemeClr val="bg1"/>
                </a:solidFill>
                <a:latin typeface="Myriad Pro Light" panose="020B0403030403020204" pitchFamily="34" charset="0"/>
              </a:rPr>
              <a:t>Основные  направления, принципы, задачи и целевые показатели развития централизованной системы водоотведения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4621" y="2379993"/>
            <a:ext cx="51256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Принципами  развития  централизованной  системы  водоотведения  п. Бор являются:  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постоянное 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улучшение  качества  предоставления  услуг  водоотведения потребителям (абонентам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)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удовлетворение 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потребности  в  обеспечении  услугой  водоотведения  новых объектов капитального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строительства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постоянное 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совершенствование  системы  водоотведения  путем  планирования, реализации, проверки и корректировки технических решений и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мероприятий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Основными 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задачами,  решаемыми  в  разделе  «Водоотведение»  схемы водоснабжения и водоотведения являются: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полное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прекращение сброса неочищенных сточных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вод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62649" y="1351202"/>
            <a:ext cx="5984813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обеспечение </a:t>
            </a:r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стабильной и безаварийной работы систем водоотведения с созданием оптимального резерва пропускной способности коммуникаций и мощностей </a:t>
            </a:r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сооружений</a:t>
            </a:r>
            <a:endParaRPr lang="ru-RU" sz="15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/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обновление канализационной сети с целью повышения надежности и снижения  количества отказов </a:t>
            </a:r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системы</a:t>
            </a:r>
            <a:endParaRPr lang="ru-RU" sz="15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/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создание  </a:t>
            </a:r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системы  управления  п. Бор с  целью повышения  качества  предоставления  услуги  водоотведения  за  счет  оперативного выявления и  устранения технологических нарушений в работе </a:t>
            </a:r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системы</a:t>
            </a:r>
            <a:endParaRPr lang="ru-RU" sz="15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/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повышение </a:t>
            </a:r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энергетической эффективности системы водоотведения</a:t>
            </a:r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.</a:t>
            </a:r>
          </a:p>
          <a:p>
            <a:pPr lvl="0"/>
            <a:endParaRPr lang="ru-RU" sz="15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К  </a:t>
            </a:r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целевым  показателям  развития централизованных систем водоотведения относятся:</a:t>
            </a:r>
          </a:p>
          <a:p>
            <a:pPr lvl="0"/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показатели </a:t>
            </a:r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надежности и бесперебойности водоснабжения;</a:t>
            </a:r>
          </a:p>
          <a:p>
            <a:pPr lvl="0"/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показатели </a:t>
            </a:r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качества обслуживания абонентов;</a:t>
            </a:r>
          </a:p>
          <a:p>
            <a:pPr lvl="0"/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показатели </a:t>
            </a:r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качества очистки сточных вод;</a:t>
            </a:r>
          </a:p>
          <a:p>
            <a:pPr lvl="0"/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показатели  </a:t>
            </a:r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эффективности  использования  ресурсов  при  транспортировке сточных вод;</a:t>
            </a:r>
          </a:p>
          <a:p>
            <a:pPr lvl="0"/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соотношение  </a:t>
            </a:r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цены  реализации  мероприятий  инвестиционной  программы  и  их эффективности - улучшение качества воды;</a:t>
            </a:r>
          </a:p>
          <a:p>
            <a:pPr lvl="0"/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*</a:t>
            </a:r>
            <a:r>
              <a:rPr lang="ru-RU" sz="15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 иные </a:t>
            </a:r>
            <a:r>
              <a:rPr lang="ru-RU" sz="1500" dirty="0">
                <a:solidFill>
                  <a:srgbClr val="1F4E79"/>
                </a:solidFill>
                <a:latin typeface="Myriad Pro Light" panose="020B0403030403020204" pitchFamily="34" charset="0"/>
              </a:rPr>
              <a:t>показатели, установленные федеральным органом исполнительной власти, осуществляющим  функции  по  выработке  государственной  политики  и  нормативно-правовому регулированию в сфере жилищно-коммунального хозяйства.</a:t>
            </a:r>
          </a:p>
          <a:p>
            <a:pPr lvl="0"/>
            <a:endParaRPr lang="ru-RU" sz="1600" dirty="0"/>
          </a:p>
        </p:txBody>
      </p:sp>
      <p:sp>
        <p:nvSpPr>
          <p:cNvPr id="29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xmlns="" val="389899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19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37045" y="1629734"/>
            <a:ext cx="4861901" cy="1211836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1" name="Подзаголовок 3"/>
          <p:cNvSpPr txBox="1">
            <a:spLocks/>
          </p:cNvSpPr>
          <p:nvPr/>
        </p:nvSpPr>
        <p:spPr>
          <a:xfrm>
            <a:off x="358990" y="1696408"/>
            <a:ext cx="5320906" cy="1192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1800" dirty="0">
                <a:solidFill>
                  <a:schemeClr val="bg1"/>
                </a:solidFill>
                <a:latin typeface="Myriad Pro Light" panose="020B0403030403020204" pitchFamily="34" charset="0"/>
              </a:rPr>
              <a:t>Оценка потребности в капитальных вложениях в строительство, реконструкцию и модернизацию объектов централизованной системы водоотведения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8958" y="3053628"/>
            <a:ext cx="47809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Объемы работ по строительству объектов систем водоотведения определены в соответствии с генеральным планом развития п. Бор и составят за период реализации  генплана  в  части водоотведения 128272,34 тыс. руб.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19108945"/>
              </p:ext>
            </p:extLst>
          </p:nvPr>
        </p:nvGraphicFramePr>
        <p:xfrm>
          <a:off x="5953125" y="1018011"/>
          <a:ext cx="5886450" cy="374236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2590"/>
                <a:gridCol w="3710940"/>
                <a:gridCol w="723900"/>
                <a:gridCol w="1049020"/>
              </a:tblGrid>
              <a:tr h="557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№ п</a:t>
                      </a:r>
                      <a:r>
                        <a:rPr lang="en-US" sz="1200" b="0" dirty="0">
                          <a:effectLst/>
                          <a:latin typeface="Myriad Pro Light" panose="020B0403030403020204" pitchFamily="34" charset="0"/>
                        </a:rPr>
                        <a:t>/</a:t>
                      </a: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п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  <a:latin typeface="Myriad Pro Light" panose="020B0403030403020204" pitchFamily="34" charset="0"/>
                        </a:rPr>
                        <a:t>Мероприятия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Кол-во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Инвестиции, тыс. руб.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56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1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Строительство очистных сооружений производительностью 450 м</a:t>
                      </a:r>
                      <a:r>
                        <a:rPr lang="ru-RU" sz="1200" baseline="300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</a:t>
                      </a:r>
                      <a:r>
                        <a:rPr lang="ru-RU" sz="1200" dirty="0" err="1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сут</a:t>
                      </a: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.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</a:t>
                      </a:r>
                      <a:endParaRPr lang="ru-RU" sz="14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29250,0</a:t>
                      </a:r>
                      <a:endParaRPr lang="ru-RU" sz="14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</a:tr>
              <a:tr h="556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2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Строительство канализационной насосной станции производительностью 7 м</a:t>
                      </a:r>
                      <a:r>
                        <a:rPr lang="ru-RU" sz="1200" baseline="300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/час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endParaRPr lang="ru-RU" sz="140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2000,0</a:t>
                      </a:r>
                      <a:endParaRPr lang="ru-RU" sz="14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</a:tr>
              <a:tr h="479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Автоматизация системы водоотведения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10 000,0</a:t>
                      </a:r>
                      <a:endParaRPr lang="ru-RU" sz="14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</a:tr>
              <a:tr h="556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4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Самотечная сеть канализации из полиэтиленовых труб </a:t>
                      </a:r>
                      <a:r>
                        <a:rPr lang="en-US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d</a:t>
                      </a: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=150мм, укладываемых на глубину 3 м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16,0 км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77434,08</a:t>
                      </a:r>
                      <a:endParaRPr lang="ru-RU" sz="14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</a:tr>
              <a:tr h="556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5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Напорный коллектор из полиэтиленовых труб </a:t>
                      </a:r>
                      <a:r>
                        <a:rPr lang="en-US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d</a:t>
                      </a: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=150мм, укладываемых на глубину 3 м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2,0 км</a:t>
                      </a:r>
                      <a:endParaRPr lang="ru-RU" sz="140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9679,26</a:t>
                      </a:r>
                      <a:endParaRPr lang="ru-RU" sz="14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</a:tr>
              <a:tr h="479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Myriad Pro Light" panose="020B0403030403020204" pitchFamily="34" charset="0"/>
                        </a:rPr>
                        <a:t>ИТОГО</a:t>
                      </a:r>
                      <a:endParaRPr lang="ru-RU" sz="14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rgbClr val="1F4E79"/>
                          </a:solidFill>
                          <a:effectLst/>
                        </a:rPr>
                        <a:t>128272,34</a:t>
                      </a:r>
                      <a:endParaRPr lang="ru-RU" sz="1400" b="0" dirty="0">
                        <a:solidFill>
                          <a:srgbClr val="1F4E7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AE3F3">
                        <a:alpha val="8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9072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2017117" y="457348"/>
            <a:ext cx="8058482" cy="851146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Myriad Pro Light" panose="020B0403030403020204" pitchFamily="34" charset="0"/>
              </a:rPr>
              <a:t>Технико-экономическое состояние централизованных систем водоснабжения</a:t>
            </a:r>
            <a:endParaRPr lang="ru-RU" sz="24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86650" y="1714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2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6" name="Rectangle 7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93"/>
          <p:cNvSpPr>
            <a:spLocks noChangeArrowheads="1"/>
          </p:cNvSpPr>
          <p:nvPr/>
        </p:nvSpPr>
        <p:spPr bwMode="auto">
          <a:xfrm flipV="1">
            <a:off x="3884742" y="2287645"/>
            <a:ext cx="1511299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" name="Рисунок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919" y="1714500"/>
            <a:ext cx="6556824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3970569" y="6129516"/>
            <a:ext cx="2912075" cy="334390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99169" y="6136408"/>
            <a:ext cx="502794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chemeClr val="bg1"/>
                </a:solidFill>
              </a:rPr>
              <a:t>Границы </a:t>
            </a:r>
            <a:r>
              <a:rPr lang="ru-RU" sz="1300" dirty="0">
                <a:solidFill>
                  <a:schemeClr val="bg1"/>
                </a:solidFill>
              </a:rPr>
              <a:t>эксплуатационной зоны</a:t>
            </a:r>
            <a:endParaRPr lang="ru-RU" sz="13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7486651" y="1604908"/>
            <a:ext cx="4210050" cy="2790934"/>
            <a:chOff x="106430" y="868691"/>
            <a:chExt cx="1947315" cy="2790934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106430" y="868691"/>
              <a:ext cx="1947315" cy="2790934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163465" y="925726"/>
              <a:ext cx="1833245" cy="267686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r>
                <a:rPr lang="ru-RU" sz="1500" dirty="0">
                  <a:solidFill>
                    <a:srgbClr val="266196"/>
                  </a:solidFill>
                  <a:latin typeface="Myriad Pro Light" panose="020B0403030403020204" pitchFamily="34" charset="0"/>
                </a:rPr>
                <a:t>Эксплуатацию системы водоснабжения в поселке Бор осуществляет Борский филиал  "ОАО "</a:t>
              </a:r>
              <a:r>
                <a:rPr lang="ru-RU" sz="1500" dirty="0" err="1">
                  <a:solidFill>
                    <a:srgbClr val="266196"/>
                  </a:solidFill>
                  <a:latin typeface="Myriad Pro Light" panose="020B0403030403020204" pitchFamily="34" charset="0"/>
                </a:rPr>
                <a:t>Туруханскэнерго</a:t>
              </a:r>
              <a:r>
                <a:rPr lang="ru-RU" sz="1500" dirty="0" smtClean="0">
                  <a:solidFill>
                    <a:srgbClr val="266196"/>
                  </a:solidFill>
                  <a:latin typeface="Myriad Pro Light" panose="020B0403030403020204" pitchFamily="34" charset="0"/>
                </a:rPr>
                <a:t>".</a:t>
              </a:r>
            </a:p>
            <a:p>
              <a:endParaRPr lang="ru-RU" sz="1500" dirty="0" smtClean="0">
                <a:solidFill>
                  <a:srgbClr val="266196"/>
                </a:solidFill>
                <a:latin typeface="Myriad Pro Light" panose="020B0403030403020204" pitchFamily="34" charset="0"/>
              </a:endParaRPr>
            </a:p>
            <a:p>
              <a:r>
                <a:rPr lang="ru-RU" sz="1500" dirty="0" smtClean="0">
                  <a:solidFill>
                    <a:srgbClr val="266196"/>
                  </a:solidFill>
                  <a:latin typeface="Myriad Pro Light" panose="020B0403030403020204" pitchFamily="34" charset="0"/>
                </a:rPr>
                <a:t>Фактически </a:t>
              </a:r>
              <a:r>
                <a:rPr lang="ru-RU" sz="1500" dirty="0">
                  <a:solidFill>
                    <a:srgbClr val="266196"/>
                  </a:solidFill>
                  <a:latin typeface="Myriad Pro Light" panose="020B0403030403020204" pitchFamily="34" charset="0"/>
                </a:rPr>
                <a:t>на территории п. Бор имеется одна эксплуатационная зона системы водоснабжения, границы которой изображены на </a:t>
              </a:r>
              <a:r>
                <a:rPr lang="ru-RU" sz="1500" dirty="0" smtClean="0">
                  <a:solidFill>
                    <a:srgbClr val="266196"/>
                  </a:solidFill>
                  <a:latin typeface="Myriad Pro Light" panose="020B0403030403020204" pitchFamily="34" charset="0"/>
                </a:rPr>
                <a:t>рисунке.</a:t>
              </a:r>
            </a:p>
            <a:p>
              <a:endParaRPr lang="ru-RU" sz="1500" dirty="0" smtClean="0">
                <a:solidFill>
                  <a:srgbClr val="266196"/>
                </a:solidFill>
                <a:latin typeface="Myriad Pro Light" panose="020B0403030403020204" pitchFamily="34" charset="0"/>
              </a:endParaRPr>
            </a:p>
            <a:p>
              <a:r>
                <a:rPr lang="ru-RU" sz="1500" dirty="0">
                  <a:solidFill>
                    <a:srgbClr val="266196"/>
                  </a:solidFill>
                  <a:latin typeface="Myriad Pro Light" panose="020B0403030403020204" pitchFamily="34" charset="0"/>
                </a:rPr>
                <a:t>Водоснабжение производится от двух поверхностных водозаборов на р. Енисей и трех артезианских скважин, расположенных в разных частях п. Бор вблизи котельных. </a:t>
              </a:r>
              <a:endParaRPr lang="ru-RU" sz="1500" dirty="0" smtClean="0">
                <a:solidFill>
                  <a:srgbClr val="266196"/>
                </a:solidFill>
                <a:latin typeface="Myriad Pro Light" panose="020B0403030403020204" pitchFamily="34" charset="0"/>
              </a:endParaRPr>
            </a:p>
            <a:p>
              <a:endParaRPr lang="ru-RU" sz="1500" dirty="0">
                <a:solidFill>
                  <a:srgbClr val="266196"/>
                </a:solidFill>
                <a:latin typeface="Myriad Pro Light" panose="020B0403030403020204" pitchFamily="34" charset="0"/>
              </a:endParaRPr>
            </a:p>
            <a:p>
              <a:r>
                <a:rPr lang="ru-RU" sz="1500" dirty="0" smtClean="0">
                  <a:solidFill>
                    <a:srgbClr val="266196"/>
                  </a:solidFill>
                  <a:latin typeface="Myriad Pro Light" panose="020B0403030403020204" pitchFamily="34" charset="0"/>
                </a:rPr>
                <a:t>Трубопроводы </a:t>
              </a:r>
              <a:r>
                <a:rPr lang="ru-RU" sz="1500" dirty="0">
                  <a:solidFill>
                    <a:srgbClr val="266196"/>
                  </a:solidFill>
                  <a:latin typeface="Myriad Pro Light" panose="020B0403030403020204" pitchFamily="34" charset="0"/>
                </a:rPr>
                <a:t>выполнены стальными с диаметрами 25-150 мм. Протяженность водопроводных сетей Борского СП составляет 19,54 км. Износ по водопроводным сетям на 01.05.2014г. – до 100</a:t>
              </a:r>
              <a:r>
                <a:rPr lang="ru-RU" sz="1500" dirty="0" smtClean="0">
                  <a:solidFill>
                    <a:srgbClr val="266196"/>
                  </a:solidFill>
                  <a:latin typeface="Myriad Pro Light" panose="020B0403030403020204" pitchFamily="34" charset="0"/>
                </a:rPr>
                <a:t>%</a:t>
              </a:r>
              <a:endParaRPr lang="ru-RU" sz="1500" dirty="0">
                <a:solidFill>
                  <a:srgbClr val="266196"/>
                </a:solidFill>
                <a:latin typeface="Myriad Pro Light" panose="020B0403030403020204" pitchFamily="34" charset="0"/>
              </a:endParaRPr>
            </a:p>
            <a:p>
              <a:endParaRPr lang="ru-RU" sz="1400" kern="12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9780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20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33895" y="1296359"/>
            <a:ext cx="4861901" cy="703891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1" name="Подзаголовок 3"/>
          <p:cNvSpPr txBox="1">
            <a:spLocks/>
          </p:cNvSpPr>
          <p:nvPr/>
        </p:nvSpPr>
        <p:spPr>
          <a:xfrm>
            <a:off x="555840" y="1343983"/>
            <a:ext cx="5320906" cy="1192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1800" dirty="0">
                <a:solidFill>
                  <a:schemeClr val="bg1"/>
                </a:solidFill>
                <a:latin typeface="Myriad Pro Light" panose="020B0403030403020204" pitchFamily="34" charset="0"/>
              </a:rPr>
              <a:t>Целевые показатели развития централизованной системы водоотведения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33894" y="2205903"/>
            <a:ext cx="48428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* Показатели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надежности и бесперебойности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водоотведения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  <a:p>
            <a:pPr lvl="0" algn="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* Показатели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качества обслуживания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абонентов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  <a:p>
            <a:pPr lvl="0" algn="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* Показатели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качества очистки сточных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вод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  <a:p>
            <a:pPr lvl="0" algn="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* Показатели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эффективности использования ресурсов  при транспортировке  сточных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вод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  <a:p>
            <a:pPr lvl="0" algn="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* Соотношение 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цены  реализации  мероприятий  инвестиционной  программы  и  их </a:t>
            </a:r>
          </a:p>
          <a:p>
            <a:pPr algn="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эффективности - улучшение качества очистки сточных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вод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  <a:p>
            <a:pPr lvl="0" algn="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*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 Иные 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показатели,  установленные  федеральным  органом  исполнительной  власти, осуществляющим  функции  по  выработке  государственной  политики  и  нормативно-правовому регулированию в сфере жилищно-коммунального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хозяйства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90120" y="1296359"/>
            <a:ext cx="4861901" cy="703891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3" name="Подзаголовок 3"/>
          <p:cNvSpPr txBox="1">
            <a:spLocks/>
          </p:cNvSpPr>
          <p:nvPr/>
        </p:nvSpPr>
        <p:spPr>
          <a:xfrm>
            <a:off x="5912065" y="1343983"/>
            <a:ext cx="5320906" cy="1192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1800" dirty="0">
                <a:solidFill>
                  <a:schemeClr val="bg1"/>
                </a:solidFill>
                <a:latin typeface="Myriad Pro Light" panose="020B0403030403020204" pitchFamily="34" charset="0"/>
              </a:rPr>
              <a:t>Показатели надежности и бесперебойности водоотведения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90120" y="2189639"/>
            <a:ext cx="484285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Строительство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канализационных насосных станций, сооружений очистки стоков и сетей водоотведения; 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Своевременная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реконструкция сетей водоотведения с целью снижения аварийности и продолжительности перерывов водоотведения;</a:t>
            </a: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Прочистка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засоров в сетях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водоотведения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76533" y="3810536"/>
            <a:ext cx="4861901" cy="450379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9" name="Подзаголовок 3"/>
          <p:cNvSpPr txBox="1">
            <a:spLocks/>
          </p:cNvSpPr>
          <p:nvPr/>
        </p:nvSpPr>
        <p:spPr>
          <a:xfrm>
            <a:off x="5998478" y="3858160"/>
            <a:ext cx="5320906" cy="1192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sz="18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Показатели качества обслуживания клиентов</a:t>
            </a:r>
            <a:endParaRPr lang="ru-RU" sz="18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90120" y="4347055"/>
            <a:ext cx="4842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Развитие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диспетчерской службы обслуживания клиентов по вопросам водоотведения с целью уменьшения времени ожидания ответа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оператора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Увеличение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доли исполненных заявок на подключение по итогам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года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863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21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33895" y="1296359"/>
            <a:ext cx="4861901" cy="457027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1" name="Подзаголовок 3"/>
          <p:cNvSpPr txBox="1">
            <a:spLocks/>
          </p:cNvSpPr>
          <p:nvPr/>
        </p:nvSpPr>
        <p:spPr>
          <a:xfrm>
            <a:off x="555840" y="1343983"/>
            <a:ext cx="5320906" cy="1192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dirty="0">
                <a:solidFill>
                  <a:schemeClr val="bg1"/>
                </a:solidFill>
                <a:latin typeface="Myriad Pro Light" panose="020B0403030403020204" pitchFamily="34" charset="0"/>
              </a:rPr>
              <a:t>Показатели качества очистки сточных вод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42546" y="1830880"/>
            <a:ext cx="48428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Постоянный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контроль качества воды, сбрасываемой в естественные водотоки с сооружений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очистки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 algn="r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Установление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и соблюдение поясов ЗСО на всем протяжении магистральных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трубопроводов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 algn="r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При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проектировании, строительстве и реконструкции сетей использовать трубопроводы из современных материалов не склонных к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коррозии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90120" y="1296359"/>
            <a:ext cx="4861901" cy="703891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3" name="Подзаголовок 3"/>
          <p:cNvSpPr txBox="1">
            <a:spLocks/>
          </p:cNvSpPr>
          <p:nvPr/>
        </p:nvSpPr>
        <p:spPr>
          <a:xfrm>
            <a:off x="6034616" y="1343983"/>
            <a:ext cx="5320906" cy="1192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ru-RU" sz="1800" dirty="0">
                <a:solidFill>
                  <a:schemeClr val="bg1"/>
                </a:solidFill>
                <a:latin typeface="Myriad Pro Light" panose="020B0403030403020204" pitchFamily="34" charset="0"/>
              </a:rPr>
              <a:t>Показатели эффективности использования ресурсов при транспортировке сточных вод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72818" y="2055751"/>
            <a:ext cx="48428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Контроль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объемов отпуска и потребления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воды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Замена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изношенных и аварийных участков сетей водоотведения;</a:t>
            </a:r>
          </a:p>
          <a:p>
            <a:pPr lvl="0"/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*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 Использование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современных систем трубопроводов и арматуры исключающих инфильтрацию поверхностных и грунтовых вод в систему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канализации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76533" y="3994995"/>
            <a:ext cx="4861901" cy="1175408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9" name="Подзаголовок 3"/>
          <p:cNvSpPr txBox="1">
            <a:spLocks/>
          </p:cNvSpPr>
          <p:nvPr/>
        </p:nvSpPr>
        <p:spPr>
          <a:xfrm>
            <a:off x="6062897" y="4056092"/>
            <a:ext cx="5320906" cy="1192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ru-RU" sz="1800" dirty="0">
                <a:solidFill>
                  <a:schemeClr val="bg1"/>
                </a:solidFill>
                <a:latin typeface="Myriad Pro Light" panose="020B0403030403020204" pitchFamily="34" charset="0"/>
              </a:rPr>
              <a:t>Соотношение  цены  реализации  мероприятий  инвестиционной  программы  и  их эффективности - улучшение качества очистки сточных вод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40952" y="5293765"/>
            <a:ext cx="4842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Уменьшение доли расходов на оплату услуг в совокупном доходе </a:t>
            </a:r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населения</a:t>
            </a:r>
            <a:endParaRPr lang="ru-RU" sz="1600" dirty="0">
              <a:solidFill>
                <a:srgbClr val="1F4E79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32923" y="3724256"/>
            <a:ext cx="4861901" cy="1875266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6" name="Подзаголовок 3"/>
          <p:cNvSpPr txBox="1">
            <a:spLocks/>
          </p:cNvSpPr>
          <p:nvPr/>
        </p:nvSpPr>
        <p:spPr>
          <a:xfrm>
            <a:off x="451214" y="3768605"/>
            <a:ext cx="5320906" cy="1192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/>
            <a:r>
              <a:rPr lang="ru-RU" dirty="0">
                <a:solidFill>
                  <a:schemeClr val="bg1"/>
                </a:solidFill>
                <a:latin typeface="Myriad Pro Light" panose="020B0403030403020204" pitchFamily="34" charset="0"/>
              </a:rPr>
              <a:t>Иные  показатели,  установленные  федеральным  органом  исполнительной  власти, осуществляющим  функции  по  выработке  государственной  политики  и  нормативно-правовому регулированию в сфере жилищно-коммунального хозяйства</a:t>
            </a:r>
          </a:p>
          <a:p>
            <a:pPr lvl="1"/>
            <a:endParaRPr lang="ru-RU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2923" y="5677016"/>
            <a:ext cx="4842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*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Сокращение удельного энергопотребления на перекачку и очистку сточных вод</a:t>
            </a:r>
          </a:p>
        </p:txBody>
      </p:sp>
    </p:spTree>
    <p:extLst>
      <p:ext uri="{BB962C8B-B14F-4D97-AF65-F5344CB8AC3E}">
        <p14:creationId xmlns:p14="http://schemas.microsoft.com/office/powerpoint/2010/main" xmlns="" val="2743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86650" y="1714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3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017117" y="457348"/>
            <a:ext cx="8058482" cy="447527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Структура водоснабжения п. Бор</a:t>
            </a:r>
            <a:endParaRPr lang="ru-RU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9228" y="981075"/>
            <a:ext cx="829425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6553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97439081"/>
              </p:ext>
            </p:extLst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32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4</a:t>
            </a: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6" y="1597474"/>
            <a:ext cx="6629400" cy="460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136426" y="6225330"/>
            <a:ext cx="2912075" cy="334390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65026" y="6232222"/>
            <a:ext cx="502794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chemeClr val="bg1"/>
                </a:solidFill>
              </a:rPr>
              <a:t>Границы </a:t>
            </a:r>
            <a:r>
              <a:rPr lang="ru-RU" sz="1300" dirty="0">
                <a:solidFill>
                  <a:schemeClr val="bg1"/>
                </a:solidFill>
              </a:rPr>
              <a:t>эксплуатационной зоны</a:t>
            </a:r>
            <a:endParaRPr lang="ru-RU" sz="13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17117" y="495523"/>
            <a:ext cx="8058482" cy="681947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Myriad Pro Light" panose="020B0403030403020204" pitchFamily="34" charset="0"/>
              </a:rPr>
              <a:t>Описание территорий, неохваченных централизованными системами водоснабжения</a:t>
            </a:r>
            <a:endParaRPr lang="ru-RU" sz="22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5" name="Скругленный прямоугольник 4"/>
          <p:cNvSpPr/>
          <p:nvPr/>
        </p:nvSpPr>
        <p:spPr>
          <a:xfrm>
            <a:off x="7609959" y="1661943"/>
            <a:ext cx="3963433" cy="26768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r>
              <a:rPr lang="ru-RU" sz="15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На данный момент централизованная система водоснабжения существует только в п. Бор и полностью не охватывает всю территорию жилой и промышленной застройки. В остальных населенных пунктах п. Бор система децентрализованная (частные колодцы).</a:t>
            </a:r>
          </a:p>
          <a:p>
            <a:endParaRPr lang="ru-RU" sz="1500" dirty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  <a:p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В </a:t>
            </a:r>
            <a:r>
              <a:rPr lang="ru-RU" sz="15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настоящее время в Борском сельском поселении имеется ряд территорий, не имеющих централизованной системы водоснабжения: д. </a:t>
            </a:r>
            <a:r>
              <a:rPr lang="ru-RU" sz="1500" dirty="0" err="1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Комса</a:t>
            </a:r>
            <a:r>
              <a:rPr lang="ru-RU" sz="15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, Подкаменная Тунгуска, </a:t>
            </a:r>
            <a:r>
              <a:rPr lang="ru-RU" sz="1500" dirty="0" err="1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Сумароково</a:t>
            </a:r>
            <a:r>
              <a:rPr lang="ru-RU" sz="15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, а часть домов в п. Бор: индивидуальные жилые дома, оборудованные индивидуальными системами водоснабжения (колодцами</a:t>
            </a: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).</a:t>
            </a:r>
          </a:p>
          <a:p>
            <a:endParaRPr lang="ru-RU" sz="1500" dirty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  <a:p>
            <a:r>
              <a:rPr lang="ru-RU" sz="15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Территории Борского сельского поселения неохваченные централизованным  водоснабжением (территории нецентрализованного водоснабжения) представлены  на рисунке</a:t>
            </a:r>
          </a:p>
        </p:txBody>
      </p:sp>
    </p:spTree>
    <p:extLst>
      <p:ext uri="{BB962C8B-B14F-4D97-AF65-F5344CB8AC3E}">
        <p14:creationId xmlns:p14="http://schemas.microsoft.com/office/powerpoint/2010/main" xmlns="" val="40447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86650" y="1714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086606" y="500650"/>
            <a:ext cx="8258873" cy="678522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27" name="Подзаголовок 3"/>
          <p:cNvSpPr txBox="1">
            <a:spLocks/>
          </p:cNvSpPr>
          <p:nvPr/>
        </p:nvSpPr>
        <p:spPr>
          <a:xfrm>
            <a:off x="1980017" y="564207"/>
            <a:ext cx="8472049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chemeClr val="bg1"/>
                </a:solidFill>
                <a:latin typeface="Myriad Pro Light" panose="020B0403030403020204" pitchFamily="34" charset="0"/>
              </a:rPr>
              <a:t>Описание  технологических  зон  водоснабжения,  зон  централизованного  и нецентрализованного  водоснабжения и перечень централизованных систем водоснабжения</a:t>
            </a:r>
            <a:endParaRPr lang="ru-RU" sz="1600" b="1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32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5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594" y="1465886"/>
            <a:ext cx="6358255" cy="432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2552700" y="5827320"/>
            <a:ext cx="4238625" cy="334390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2700" y="5828335"/>
            <a:ext cx="50279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Myriad Pro Light" panose="020B0403030403020204" pitchFamily="34" charset="0"/>
              </a:rPr>
              <a:t>Технологические зоны системы водоснабжения п. Бор</a:t>
            </a:r>
            <a:endParaRPr lang="ru-RU" sz="13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2" name="Скругленный прямоугольник 4"/>
          <p:cNvSpPr/>
          <p:nvPr/>
        </p:nvSpPr>
        <p:spPr>
          <a:xfrm>
            <a:off x="7276584" y="1778911"/>
            <a:ext cx="3963433" cy="26768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Централизованная система водоснабжения - комплекс инженерных сооружений и устройств для забора воды, подготовки воды или без неё, хранения, транспортировки и подачи воды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водопотребителям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 и открытых для общего пользования в установленном порядке (в соответствии с Федеральным Законом Российской Федерации от 7 декабря 2011 года №416-ФЗ «О водоснабжении и водоотведении").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На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территории п. Бор имеются две централизованные системы водоснабжения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149577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86650" y="1714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84899057"/>
              </p:ext>
            </p:extLst>
          </p:nvPr>
        </p:nvGraphicFramePr>
        <p:xfrm>
          <a:off x="1680308" y="243679"/>
          <a:ext cx="5076092" cy="6861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7158317" y="1493118"/>
            <a:ext cx="44737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В п. Бор функционирует открытая система горячего водоснабжения. Вода из теплосети отбирается в индивидуальных тепловых пунктах на вводе в здание, смешивается в необходимых пропорциях с холодной водой и подается потребителю на </a:t>
            </a:r>
            <a:r>
              <a:rPr lang="ru-RU" sz="1600" dirty="0" err="1">
                <a:solidFill>
                  <a:srgbClr val="1F4E79"/>
                </a:solidFill>
                <a:latin typeface="Myriad Pro Light" panose="020B0403030403020204" pitchFamily="34" charset="0"/>
              </a:rPr>
              <a:t>водоразбор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.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7058018" y="464325"/>
            <a:ext cx="4674351" cy="965236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44" name="Подзаголовок 3"/>
          <p:cNvSpPr txBox="1">
            <a:spLocks/>
          </p:cNvSpPr>
          <p:nvPr/>
        </p:nvSpPr>
        <p:spPr>
          <a:xfrm>
            <a:off x="6956418" y="527882"/>
            <a:ext cx="4882538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500" dirty="0">
                <a:solidFill>
                  <a:schemeClr val="bg1"/>
                </a:solidFill>
                <a:latin typeface="Myriad Pro Light" panose="020B0403030403020204" pitchFamily="34" charset="0"/>
              </a:rPr>
              <a:t>Описание  централизованной  системы  горячего  водоснабжения  с использованием  закрытых  систем  горячего  водоснабжения,  отражающее технологические особенности указанной системы</a:t>
            </a:r>
            <a:endParaRPr lang="ru-RU" sz="1500" b="1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164605" y="3126335"/>
            <a:ext cx="4674351" cy="678531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46" name="Подзаголовок 3"/>
          <p:cNvSpPr txBox="1">
            <a:spLocks/>
          </p:cNvSpPr>
          <p:nvPr/>
        </p:nvSpPr>
        <p:spPr>
          <a:xfrm>
            <a:off x="7063005" y="3189892"/>
            <a:ext cx="4882538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chemeClr val="bg1"/>
                </a:solidFill>
                <a:latin typeface="Myriad Pro Light" panose="020B0403030403020204" pitchFamily="34" charset="0"/>
              </a:rPr>
              <a:t>Описание  состояния  и  функционирования  водопроводных  сетей  систем водоснабжения</a:t>
            </a:r>
            <a:endParaRPr lang="ru-RU" sz="1500" b="1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58317" y="3931980"/>
            <a:ext cx="447374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Снабжение  абонентов п. Бор холодной  питьевой  водой  надлежащего  качества и необходимым напором осуществляется  через  централизованную  систему  сетей  водопровода.</a:t>
            </a:r>
          </a:p>
          <a:p>
            <a:r>
              <a:rPr lang="ru-RU" sz="1600" dirty="0" smtClean="0">
                <a:solidFill>
                  <a:srgbClr val="1F4E79"/>
                </a:solidFill>
                <a:latin typeface="Myriad Pro Light" panose="020B0403030403020204" pitchFamily="34" charset="0"/>
              </a:rPr>
              <a:t>Протяженность </a:t>
            </a:r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водопроводных сетей п. Бор составляет 19,54 км, в том числе магистральные водоводы, уличные и внутриквартальные сети:</a:t>
            </a:r>
          </a:p>
          <a:p>
            <a:pPr lvl="0"/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технологическая зона №1- 7,549 км;</a:t>
            </a:r>
          </a:p>
          <a:p>
            <a:pPr lvl="0"/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технологическая зона №2 - 6,547 км;</a:t>
            </a:r>
          </a:p>
          <a:p>
            <a:pPr lvl="0"/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технологическая зона №3- 4,079 км;</a:t>
            </a:r>
          </a:p>
          <a:p>
            <a:pPr lvl="0"/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технологическая зона №4 - 1,369 км.</a:t>
            </a:r>
          </a:p>
        </p:txBody>
      </p:sp>
      <p:sp>
        <p:nvSpPr>
          <p:cNvPr id="48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6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741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86650" y="1714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62100" y="876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48886" y="455089"/>
            <a:ext cx="8822914" cy="651060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2" name="Подзаголовок 3"/>
          <p:cNvSpPr txBox="1">
            <a:spLocks/>
          </p:cNvSpPr>
          <p:nvPr/>
        </p:nvSpPr>
        <p:spPr>
          <a:xfrm>
            <a:off x="1736404" y="518647"/>
            <a:ext cx="9215870" cy="608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chemeClr val="bg1"/>
                </a:solidFill>
                <a:latin typeface="Myriad Pro Light" panose="020B0403030403020204" pitchFamily="34" charset="0"/>
              </a:rPr>
              <a:t>Территориальный баланс подачи воды по технологическим зонам водоснабжения (годовой и в сутки максимального </a:t>
            </a:r>
            <a:r>
              <a:rPr lang="ru-RU" sz="16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водопотребления)</a:t>
            </a:r>
          </a:p>
          <a:p>
            <a:endParaRPr lang="ru-RU" sz="1500" b="1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74673252"/>
              </p:ext>
            </p:extLst>
          </p:nvPr>
        </p:nvGraphicFramePr>
        <p:xfrm>
          <a:off x="193963" y="1414929"/>
          <a:ext cx="5985164" cy="3606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5613"/>
                <a:gridCol w="1218579"/>
                <a:gridCol w="1276037"/>
                <a:gridCol w="1276037"/>
                <a:gridCol w="928898"/>
              </a:tblGrid>
              <a:tr h="39645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  <a:latin typeface="Myriad Pro Light" panose="020B0403030403020204" pitchFamily="34" charset="0"/>
                        </a:rPr>
                        <a:t>Наименование,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  <a:latin typeface="Myriad Pro Light" panose="020B0403030403020204" pitchFamily="34" charset="0"/>
                        </a:rPr>
                        <a:t>адрес водозабора</a:t>
                      </a:r>
                      <a:endParaRPr lang="ru-RU" sz="11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effectLst/>
                          <a:latin typeface="Myriad Pro Light" panose="020B0403030403020204" pitchFamily="34" charset="0"/>
                        </a:rPr>
                        <a:t>Водопотребление</a:t>
                      </a:r>
                      <a:endParaRPr lang="ru-RU" sz="1100" b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effectLst/>
                          <a:latin typeface="Myriad Pro Light" panose="020B0403030403020204" pitchFamily="34" charset="0"/>
                        </a:rPr>
                        <a:t>Водопотребление</a:t>
                      </a:r>
                      <a:endParaRPr lang="ru-RU" sz="1100" b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effectLst/>
                          <a:latin typeface="Myriad Pro Light" panose="020B0403030403020204" pitchFamily="34" charset="0"/>
                        </a:rPr>
                        <a:t>Водопотребление</a:t>
                      </a:r>
                      <a:endParaRPr lang="ru-RU" sz="1100" b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Myriad Pro Light" panose="020B0403030403020204" pitchFamily="34" charset="0"/>
                        </a:rPr>
                        <a:t>Доля от общего потребления</a:t>
                      </a:r>
                      <a:endParaRPr lang="ru-RU" sz="1000" b="0" dirty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</a:tr>
              <a:tr h="2022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100" b="0" baseline="3000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</a:t>
                      </a:r>
                      <a:r>
                        <a:rPr lang="ru-RU" sz="1100" b="0" dirty="0" err="1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сут</a:t>
                      </a: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.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100" b="0" baseline="300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100" b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/год</a:t>
                      </a:r>
                      <a:endParaRPr lang="ru-RU" sz="1100" b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м</a:t>
                      </a:r>
                      <a:r>
                        <a:rPr lang="ru-RU" sz="1100" b="0" baseline="3000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</a:t>
                      </a:r>
                      <a:r>
                        <a:rPr lang="ru-RU" sz="1100" b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/сут. макс</a:t>
                      </a:r>
                      <a:endParaRPr lang="ru-RU" sz="1100" b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1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effectLst/>
                          <a:latin typeface="Myriad Pro Light" panose="020B0403030403020204" pitchFamily="34" charset="0"/>
                        </a:rPr>
                        <a:t>Водозабор №1 из р. Енисей, п. Бор, восточная часть</a:t>
                      </a:r>
                      <a:endParaRPr lang="ru-RU" sz="1100" b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236,03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86149,67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276,15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49,70%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</a:tr>
              <a:tr h="601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effectLst/>
                          <a:latin typeface="Myriad Pro Light" panose="020B0403030403020204" pitchFamily="34" charset="0"/>
                        </a:rPr>
                        <a:t>Водозабор №2 из р. Енисей, п. Бор, западная часть</a:t>
                      </a:r>
                      <a:endParaRPr lang="ru-RU" sz="1100" b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125,88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45946,37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147,28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26,49%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</a:tr>
              <a:tr h="601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effectLst/>
                          <a:latin typeface="Myriad Pro Light" panose="020B0403030403020204" pitchFamily="34" charset="0"/>
                        </a:rPr>
                        <a:t>Скважина №1, п. Бор, Котельная №1</a:t>
                      </a:r>
                      <a:endParaRPr lang="ru-RU" sz="1100" b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50,32</a:t>
                      </a:r>
                      <a:endParaRPr lang="ru-RU" sz="1100" b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18368,14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58,87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10,59%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</a:tr>
              <a:tr h="601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effectLst/>
                          <a:latin typeface="Myriad Pro Light" panose="020B0403030403020204" pitchFamily="34" charset="0"/>
                        </a:rPr>
                        <a:t>Скважина №2, п. Бор, Котельная №2</a:t>
                      </a:r>
                      <a:endParaRPr lang="ru-RU" sz="1100" b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31,46</a:t>
                      </a:r>
                      <a:endParaRPr lang="ru-RU" sz="1100" b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11482,26</a:t>
                      </a:r>
                      <a:endParaRPr lang="ru-RU" sz="1100" b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36,81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6,62%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</a:tr>
              <a:tr h="601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effectLst/>
                          <a:latin typeface="Myriad Pro Light" panose="020B0403030403020204" pitchFamily="34" charset="0"/>
                        </a:rPr>
                        <a:t>Скважина №3 п. Бор, Котельная №3</a:t>
                      </a:r>
                      <a:endParaRPr lang="ru-RU" sz="1100" b="0"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31,36</a:t>
                      </a:r>
                      <a:endParaRPr lang="ru-RU" sz="1100" b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11447,57</a:t>
                      </a:r>
                      <a:endParaRPr lang="ru-RU" sz="1100" b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36,69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1F4E79"/>
                          </a:solidFill>
                          <a:effectLst/>
                          <a:latin typeface="Myriad Pro Light" panose="020B0403030403020204" pitchFamily="34" charset="0"/>
                        </a:rPr>
                        <a:t>6,60%</a:t>
                      </a:r>
                      <a:endParaRPr lang="ru-RU" sz="1100" b="0" dirty="0">
                        <a:solidFill>
                          <a:srgbClr val="1F4E79"/>
                        </a:solidFill>
                        <a:effectLst/>
                        <a:latin typeface="Myriad Pro Light" panose="020B04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</a:tr>
            </a:tbl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1515914" y="5098068"/>
            <a:ext cx="4655127" cy="282723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99044" y="5099083"/>
            <a:ext cx="55174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Myriad Pro Light" panose="020B0403030403020204" pitchFamily="34" charset="0"/>
                <a:ea typeface="Calibri" panose="020F0502020204030204" pitchFamily="34" charset="0"/>
              </a:rPr>
              <a:t>Сводные данные подачи воды за 2013г. по </a:t>
            </a:r>
            <a:r>
              <a:rPr lang="ru-RU" sz="1200" dirty="0" smtClean="0">
                <a:solidFill>
                  <a:schemeClr val="bg1"/>
                </a:solidFill>
                <a:latin typeface="Myriad Pro Light" panose="020B0403030403020204" pitchFamily="34" charset="0"/>
                <a:ea typeface="Calibri" panose="020F0502020204030204" pitchFamily="34" charset="0"/>
              </a:rPr>
              <a:t>технологическим  зонам </a:t>
            </a:r>
            <a:endParaRPr lang="ru-RU" sz="1200" dirty="0">
              <a:solidFill>
                <a:schemeClr val="bg1"/>
              </a:solidFill>
              <a:latin typeface="Myriad Pro Light" panose="020B0403030403020204" pitchFamily="34" charset="0"/>
            </a:endParaRPr>
          </a:p>
          <a:p>
            <a:endParaRPr lang="ru-RU" sz="12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pic>
        <p:nvPicPr>
          <p:cNvPr id="19" name="Рисунок 1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2439" y="1199692"/>
            <a:ext cx="5431790" cy="3359150"/>
          </a:xfrm>
          <a:prstGeom prst="rect">
            <a:avLst/>
          </a:prstGeom>
          <a:noFill/>
        </p:spPr>
      </p:pic>
      <p:sp>
        <p:nvSpPr>
          <p:cNvPr id="22" name="Скругленный прямоугольник 21"/>
          <p:cNvSpPr/>
          <p:nvPr/>
        </p:nvSpPr>
        <p:spPr>
          <a:xfrm>
            <a:off x="7154631" y="4619645"/>
            <a:ext cx="4655127" cy="518096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200817" y="4620659"/>
            <a:ext cx="45719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Myriad Pro Light" panose="020B0403030403020204" pitchFamily="34" charset="0"/>
                <a:ea typeface="Calibri" panose="020F0502020204030204" pitchFamily="34" charset="0"/>
              </a:rPr>
              <a:t>Графическое изображение территориального баланса подачи воды по зонам действия водопроводных сооружений представлены </a:t>
            </a:r>
            <a:endParaRPr lang="ru-RU" sz="1200" dirty="0">
              <a:solidFill>
                <a:schemeClr val="bg1"/>
              </a:solidFill>
              <a:latin typeface="Myriad Pro Light" panose="020B0403030403020204" pitchFamily="34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Myriad Pro Light" panose="020B0403030403020204" pitchFamily="34" charset="0"/>
                <a:ea typeface="Calibri" panose="020F0502020204030204" pitchFamily="34" charset="0"/>
              </a:rPr>
              <a:t> </a:t>
            </a:r>
            <a:endParaRPr lang="ru-RU" sz="1200" dirty="0">
              <a:solidFill>
                <a:schemeClr val="bg1"/>
              </a:solidFill>
              <a:latin typeface="Myriad Pro Light" panose="020B0403030403020204" pitchFamily="34" charset="0"/>
            </a:endParaRPr>
          </a:p>
          <a:p>
            <a:endParaRPr lang="ru-RU" sz="12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24" name="Скругленный прямоугольник 4"/>
          <p:cNvSpPr/>
          <p:nvPr/>
        </p:nvSpPr>
        <p:spPr>
          <a:xfrm>
            <a:off x="6527801" y="5250199"/>
            <a:ext cx="5281958" cy="15697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r>
              <a:rPr lang="ru-RU" sz="1600" dirty="0">
                <a:solidFill>
                  <a:srgbClr val="1F4E79"/>
                </a:solidFill>
                <a:latin typeface="Myriad Pro Light" panose="020B0403030403020204" pitchFamily="34" charset="0"/>
              </a:rPr>
              <a:t>Как видно из Диаграммы 1 основная доля водопотребления приходится на восточную часть п. Бор, где основными источниками служат водозабор №1 из р. Енисей и две скважины</a:t>
            </a:r>
          </a:p>
        </p:txBody>
      </p:sp>
      <p:sp>
        <p:nvSpPr>
          <p:cNvPr id="25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7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443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157733" y="390886"/>
            <a:ext cx="8058482" cy="1018814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2702" y="406615"/>
            <a:ext cx="7851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Myriad Pro Light" panose="020B0403030403020204" pitchFamily="34" charset="0"/>
              </a:rPr>
              <a:t>Структурный баланс реализации воды по группам абонентов с разбивкой на хозяйственно-питьевые нужды населения, производственные нужды и другие нужды муниципального образования п. Бор (пожаротушение, полив и др.)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86650" y="1714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Скругленный прямоугольник 19"/>
          <p:cNvSpPr/>
          <p:nvPr/>
        </p:nvSpPr>
        <p:spPr>
          <a:xfrm>
            <a:off x="3962409" y="5769354"/>
            <a:ext cx="2921000" cy="270157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81031" y="5734712"/>
            <a:ext cx="280237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solidFill>
                  <a:schemeClr val="bg1"/>
                </a:solidFill>
                <a:latin typeface="Myriad Pro Light" panose="020B0403030403020204" pitchFamily="34" charset="0"/>
              </a:rPr>
              <a:t>Структурное потребление воды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066" y="1714500"/>
            <a:ext cx="6523034" cy="4020212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564847"/>
              </p:ext>
            </p:extLst>
          </p:nvPr>
        </p:nvGraphicFramePr>
        <p:xfrm>
          <a:off x="7289800" y="2463318"/>
          <a:ext cx="4232592" cy="2103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0621"/>
                <a:gridCol w="877386"/>
                <a:gridCol w="703147"/>
                <a:gridCol w="911438"/>
              </a:tblGrid>
              <a:tr h="401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Группы потребителей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Ед. измерения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Значения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Доля от общего потребления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460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п. Бор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Население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</a:t>
                      </a:r>
                      <a:r>
                        <a:rPr lang="ru-RU" sz="1200" baseline="30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/год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150015,0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85,3 %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4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Промышленность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</a:t>
                      </a:r>
                      <a:r>
                        <a:rPr lang="ru-RU" sz="1200" baseline="30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/год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6323,8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4,7 %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94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Предприятия соц. культуры и быта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</a:t>
                      </a:r>
                      <a:r>
                        <a:rPr lang="ru-RU" sz="1200" baseline="30000" dirty="0">
                          <a:effectLst/>
                        </a:rPr>
                        <a:t>3</a:t>
                      </a:r>
                      <a:r>
                        <a:rPr lang="ru-RU" sz="1200" dirty="0">
                          <a:effectLst/>
                        </a:rPr>
                        <a:t>/год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17370,9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10 %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7307914" y="1882684"/>
            <a:ext cx="4180505" cy="445888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24656" y="1921833"/>
            <a:ext cx="3779943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solidFill>
                  <a:schemeClr val="bg1"/>
                </a:solidFill>
                <a:latin typeface="Myriad Pro Light" panose="020B0403030403020204" pitchFamily="34" charset="0"/>
              </a:rPr>
              <a:t>Структурный водный баланс на 2013г</a:t>
            </a:r>
          </a:p>
        </p:txBody>
      </p:sp>
      <p:sp>
        <p:nvSpPr>
          <p:cNvPr id="16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976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8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Myriad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751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7440"/>
            <a:ext cx="1778009" cy="739836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486650" y="1714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124706" y="500650"/>
            <a:ext cx="8454394" cy="1096718"/>
          </a:xfrm>
          <a:prstGeom prst="roundRect">
            <a:avLst/>
          </a:prstGeom>
          <a:solidFill>
            <a:srgbClr val="5D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27" name="Подзаголовок 3"/>
          <p:cNvSpPr txBox="1">
            <a:spLocks/>
          </p:cNvSpPr>
          <p:nvPr/>
        </p:nvSpPr>
        <p:spPr>
          <a:xfrm>
            <a:off x="2176867" y="606436"/>
            <a:ext cx="8350072" cy="90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>
                <a:solidFill>
                  <a:schemeClr val="bg1"/>
                </a:solidFill>
                <a:latin typeface="Myriad Pro Light" panose="020B0403030403020204" pitchFamily="34" charset="0"/>
              </a:rPr>
              <a:t>Описание территориальной структуры потребления питьевой, технической воды, которую следует определять по отчетам организаций, осуществляющих водоснабжение, с разбивкой по технологическим зонам</a:t>
            </a:r>
            <a:endParaRPr lang="ru-RU" sz="1800" b="1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/>
          </p:nvPr>
        </p:nvGraphicFramePr>
        <p:xfrm>
          <a:off x="7145" y="4150"/>
          <a:ext cx="12172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295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31633"/>
            <a:ext cx="7386955" cy="463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4"/>
          <p:cNvSpPr/>
          <p:nvPr/>
        </p:nvSpPr>
        <p:spPr>
          <a:xfrm>
            <a:off x="7987784" y="2109111"/>
            <a:ext cx="3963433" cy="26768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r>
              <a:rPr lang="ru-RU" sz="1700" dirty="0">
                <a:solidFill>
                  <a:srgbClr val="1F4E79"/>
                </a:solidFill>
                <a:latin typeface="Myriad Pro Light" panose="020B0403030403020204" pitchFamily="34" charset="0"/>
              </a:rPr>
              <a:t>В перспективе развития п. Бор и увеличения потребления воды территориальная структура потребления существенно не изменится. Разбивка территории п. Бор по технологическим зонам изображена на рисунке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30621" y="6492571"/>
            <a:ext cx="2921000" cy="270157"/>
          </a:xfrm>
          <a:prstGeom prst="round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chemeClr val="bg2">
                  <a:lumMod val="25000"/>
                </a:schemeClr>
              </a:solidFill>
              <a:latin typeface="Myriad Pro Light" panose="020B0403030403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32369" y="6492571"/>
            <a:ext cx="28023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Myriad Pro Light" panose="020B0403030403020204" pitchFamily="34" charset="0"/>
              </a:rPr>
              <a:t>Разбивка по технологическим зонам</a:t>
            </a:r>
          </a:p>
        </p:txBody>
      </p:sp>
      <p:sp>
        <p:nvSpPr>
          <p:cNvPr id="15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9384987" y="6244380"/>
            <a:ext cx="2133600" cy="76470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yriad Pro Light" panose="020B0403030403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xmlns="" val="250202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10721</TotalTime>
  <Words>2503</Words>
  <Application>Microsoft Office PowerPoint</Application>
  <PresentationFormat>Произвольный</PresentationFormat>
  <Paragraphs>349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</dc:title>
  <dc:creator>user</dc:creator>
  <cp:lastModifiedBy>Test</cp:lastModifiedBy>
  <cp:revision>216</cp:revision>
  <dcterms:created xsi:type="dcterms:W3CDTF">2014-12-01T12:28:23Z</dcterms:created>
  <dcterms:modified xsi:type="dcterms:W3CDTF">2015-02-20T03:18:01Z</dcterms:modified>
</cp:coreProperties>
</file>